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rchivo Black" charset="1" panose="020B0A03020202020B04"/>
      <p:regular r:id="rId29"/>
    </p:embeddedFont>
    <p:embeddedFont>
      <p:font typeface="Cooper Hewitt Italics" charset="1" panose="00000000000000000000"/>
      <p:regular r:id="rId30"/>
    </p:embeddedFont>
    <p:embeddedFont>
      <p:font typeface="Cooper Hewitt" charset="1" panose="00000000000000000000"/>
      <p:regular r:id="rId31"/>
    </p:embeddedFont>
    <p:embeddedFont>
      <p:font typeface="IBM Plex Sans" charset="1" panose="020B0503050203000203"/>
      <p:regular r:id="rId32"/>
    </p:embeddedFont>
    <p:embeddedFont>
      <p:font typeface="IBM Plex Sans Bold" charset="1" panose="020B0803050203000203"/>
      <p:regular r:id="rId33"/>
    </p:embeddedFont>
    <p:embeddedFont>
      <p:font typeface="IBM Plex Sans Italics" charset="1" panose="020B0503050203000203"/>
      <p:regular r:id="rId34"/>
    </p:embeddedFont>
    <p:embeddedFont>
      <p:font typeface="IBM Plex Sans Bold Italics" charset="1" panose="020B08030502030002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793410" y="3495510"/>
            <a:ext cx="20851931" cy="12218020"/>
          </a:xfrm>
          <a:custGeom>
            <a:avLst/>
            <a:gdLst/>
            <a:ahLst/>
            <a:cxnLst/>
            <a:rect r="r" b="b" t="t" l="l"/>
            <a:pathLst>
              <a:path h="12218020" w="20851931">
                <a:moveTo>
                  <a:pt x="0" y="0"/>
                </a:moveTo>
                <a:lnTo>
                  <a:pt x="20851931" y="0"/>
                </a:lnTo>
                <a:lnTo>
                  <a:pt x="20851931" y="12218021"/>
                </a:lnTo>
                <a:lnTo>
                  <a:pt x="0" y="12218021"/>
                </a:lnTo>
                <a:lnTo>
                  <a:pt x="0" y="0"/>
                </a:lnTo>
                <a:close/>
              </a:path>
            </a:pathLst>
          </a:custGeom>
          <a:blipFill>
            <a:blip r:embed="rId2"/>
            <a:stretch>
              <a:fillRect l="-3018" t="-16624" r="0" b="0"/>
            </a:stretch>
          </a:blipFill>
        </p:spPr>
      </p:sp>
      <p:sp>
        <p:nvSpPr>
          <p:cNvPr name="TextBox 3" id="3"/>
          <p:cNvSpPr txBox="true"/>
          <p:nvPr/>
        </p:nvSpPr>
        <p:spPr>
          <a:xfrm rot="0">
            <a:off x="851280" y="325929"/>
            <a:ext cx="16895095" cy="3854397"/>
          </a:xfrm>
          <a:prstGeom prst="rect">
            <a:avLst/>
          </a:prstGeom>
        </p:spPr>
        <p:txBody>
          <a:bodyPr anchor="t" rtlCol="false" tIns="0" lIns="0" bIns="0" rIns="0">
            <a:spAutoFit/>
          </a:bodyPr>
          <a:lstStyle/>
          <a:p>
            <a:pPr algn="l">
              <a:lnSpc>
                <a:spcPts val="14406"/>
              </a:lnSpc>
            </a:pPr>
            <a:r>
              <a:rPr lang="en-US" sz="10290">
                <a:solidFill>
                  <a:srgbClr val="000000"/>
                </a:solidFill>
                <a:latin typeface="Archivo Black"/>
              </a:rPr>
              <a:t>Failing Utopia</a:t>
            </a:r>
          </a:p>
          <a:p>
            <a:pPr algn="l">
              <a:lnSpc>
                <a:spcPts val="7999"/>
              </a:lnSpc>
              <a:spcBef>
                <a:spcPct val="0"/>
              </a:spcBef>
            </a:pPr>
            <a:r>
              <a:rPr lang="en-US" sz="5714">
                <a:solidFill>
                  <a:srgbClr val="000000"/>
                </a:solidFill>
                <a:latin typeface="Cooper Hewitt Italics"/>
              </a:rPr>
              <a:t>The persistent neglect of Thamesmead and its working-class community</a:t>
            </a:r>
            <a:r>
              <a:rPr lang="en-US" sz="5714">
                <a:solidFill>
                  <a:srgbClr val="000000"/>
                </a:solidFill>
                <a:latin typeface="Cooper Hewitt"/>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307701" y="371518"/>
            <a:ext cx="9309342" cy="4762457"/>
          </a:xfrm>
          <a:custGeom>
            <a:avLst/>
            <a:gdLst/>
            <a:ahLst/>
            <a:cxnLst/>
            <a:rect r="r" b="b" t="t" l="l"/>
            <a:pathLst>
              <a:path h="4762457" w="9309342">
                <a:moveTo>
                  <a:pt x="0" y="0"/>
                </a:moveTo>
                <a:lnTo>
                  <a:pt x="9309341" y="0"/>
                </a:lnTo>
                <a:lnTo>
                  <a:pt x="9309341" y="4762457"/>
                </a:lnTo>
                <a:lnTo>
                  <a:pt x="0" y="4762457"/>
                </a:lnTo>
                <a:lnTo>
                  <a:pt x="0" y="0"/>
                </a:lnTo>
                <a:close/>
              </a:path>
            </a:pathLst>
          </a:custGeom>
          <a:blipFill>
            <a:blip r:embed="rId2"/>
            <a:stretch>
              <a:fillRect l="0" t="-39791" r="-10038" b="-4261"/>
            </a:stretch>
          </a:blipFill>
        </p:spPr>
      </p:sp>
      <p:sp>
        <p:nvSpPr>
          <p:cNvPr name="Freeform 3" id="3"/>
          <p:cNvSpPr/>
          <p:nvPr/>
        </p:nvSpPr>
        <p:spPr>
          <a:xfrm flipH="false" flipV="false" rot="0">
            <a:off x="9929856" y="1489391"/>
            <a:ext cx="8012344" cy="5367492"/>
          </a:xfrm>
          <a:custGeom>
            <a:avLst/>
            <a:gdLst/>
            <a:ahLst/>
            <a:cxnLst/>
            <a:rect r="r" b="b" t="t" l="l"/>
            <a:pathLst>
              <a:path h="5367492" w="8012344">
                <a:moveTo>
                  <a:pt x="0" y="0"/>
                </a:moveTo>
                <a:lnTo>
                  <a:pt x="8012343" y="0"/>
                </a:lnTo>
                <a:lnTo>
                  <a:pt x="8012343" y="5367492"/>
                </a:lnTo>
                <a:lnTo>
                  <a:pt x="0" y="5367492"/>
                </a:lnTo>
                <a:lnTo>
                  <a:pt x="0" y="0"/>
                </a:lnTo>
                <a:close/>
              </a:path>
            </a:pathLst>
          </a:custGeom>
          <a:blipFill>
            <a:blip r:embed="rId3"/>
            <a:stretch>
              <a:fillRect l="0" t="0" r="0" b="0"/>
            </a:stretch>
          </a:blipFill>
        </p:spPr>
      </p:sp>
      <p:sp>
        <p:nvSpPr>
          <p:cNvPr name="Freeform 4" id="4"/>
          <p:cNvSpPr/>
          <p:nvPr/>
        </p:nvSpPr>
        <p:spPr>
          <a:xfrm flipH="false" flipV="false" rot="0">
            <a:off x="2966745" y="5483262"/>
            <a:ext cx="6650297" cy="4504755"/>
          </a:xfrm>
          <a:custGeom>
            <a:avLst/>
            <a:gdLst/>
            <a:ahLst/>
            <a:cxnLst/>
            <a:rect r="r" b="b" t="t" l="l"/>
            <a:pathLst>
              <a:path h="4504755" w="6650297">
                <a:moveTo>
                  <a:pt x="0" y="0"/>
                </a:moveTo>
                <a:lnTo>
                  <a:pt x="6650297" y="0"/>
                </a:lnTo>
                <a:lnTo>
                  <a:pt x="6650297" y="4504754"/>
                </a:lnTo>
                <a:lnTo>
                  <a:pt x="0" y="4504754"/>
                </a:lnTo>
                <a:lnTo>
                  <a:pt x="0" y="0"/>
                </a:lnTo>
                <a:close/>
              </a:path>
            </a:pathLst>
          </a:custGeom>
          <a:blipFill>
            <a:blip r:embed="rId4"/>
            <a:stretch>
              <a:fillRect l="0" t="0" r="0" b="-18564"/>
            </a:stretch>
          </a:blipFill>
        </p:spPr>
      </p:sp>
      <p:sp>
        <p:nvSpPr>
          <p:cNvPr name="TextBox 5" id="5"/>
          <p:cNvSpPr txBox="true"/>
          <p:nvPr/>
        </p:nvSpPr>
        <p:spPr>
          <a:xfrm rot="0">
            <a:off x="9617042" y="6942608"/>
            <a:ext cx="8096623" cy="2900364"/>
          </a:xfrm>
          <a:prstGeom prst="rect">
            <a:avLst/>
          </a:prstGeom>
        </p:spPr>
        <p:txBody>
          <a:bodyPr anchor="t" rtlCol="false" tIns="0" lIns="0" bIns="0" rIns="0">
            <a:spAutoFit/>
          </a:bodyPr>
          <a:lstStyle/>
          <a:p>
            <a:pPr algn="l">
              <a:lnSpc>
                <a:spcPts val="9450"/>
              </a:lnSpc>
            </a:pPr>
            <a:r>
              <a:rPr lang="en-US" sz="8669">
                <a:solidFill>
                  <a:srgbClr val="000000"/>
                </a:solidFill>
                <a:latin typeface="Archivo Black"/>
              </a:rPr>
              <a:t>Phase 3</a:t>
            </a:r>
          </a:p>
          <a:p>
            <a:pPr algn="l">
              <a:lnSpc>
                <a:spcPts val="6632"/>
              </a:lnSpc>
            </a:pPr>
            <a:r>
              <a:rPr lang="en-US" sz="6085">
                <a:solidFill>
                  <a:srgbClr val="000000"/>
                </a:solidFill>
                <a:latin typeface="Cooper Hewitt Italics"/>
              </a:rPr>
              <a:t>Thamesmead Moorings</a:t>
            </a:r>
          </a:p>
          <a:p>
            <a:pPr algn="l">
              <a:lnSpc>
                <a:spcPts val="6632"/>
              </a:lnSpc>
            </a:pPr>
            <a:r>
              <a:rPr lang="en-US" sz="6085">
                <a:solidFill>
                  <a:srgbClr val="000000"/>
                </a:solidFill>
                <a:latin typeface="Cooper Hewitt Italics"/>
              </a:rPr>
              <a:t>Greenwich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7492000" y="0"/>
            <a:ext cx="11766592" cy="10287000"/>
          </a:xfrm>
          <a:custGeom>
            <a:avLst/>
            <a:gdLst/>
            <a:ahLst/>
            <a:cxnLst/>
            <a:rect r="r" b="b" t="t" l="l"/>
            <a:pathLst>
              <a:path h="10287000" w="11766592">
                <a:moveTo>
                  <a:pt x="0" y="0"/>
                </a:moveTo>
                <a:lnTo>
                  <a:pt x="11766592" y="0"/>
                </a:lnTo>
                <a:lnTo>
                  <a:pt x="11766592" y="10287000"/>
                </a:lnTo>
                <a:lnTo>
                  <a:pt x="0" y="10287000"/>
                </a:lnTo>
                <a:lnTo>
                  <a:pt x="0" y="0"/>
                </a:lnTo>
                <a:close/>
              </a:path>
            </a:pathLst>
          </a:custGeom>
          <a:blipFill>
            <a:blip r:embed="rId2"/>
            <a:stretch>
              <a:fillRect l="-55377" t="0" r="0" b="0"/>
            </a:stretch>
          </a:blipFill>
        </p:spPr>
      </p:sp>
      <p:sp>
        <p:nvSpPr>
          <p:cNvPr name="TextBox 3" id="3"/>
          <p:cNvSpPr txBox="true"/>
          <p:nvPr/>
        </p:nvSpPr>
        <p:spPr>
          <a:xfrm rot="0">
            <a:off x="1028700" y="643762"/>
            <a:ext cx="4980528" cy="2821423"/>
          </a:xfrm>
          <a:prstGeom prst="rect">
            <a:avLst/>
          </a:prstGeom>
        </p:spPr>
        <p:txBody>
          <a:bodyPr anchor="t" rtlCol="false" tIns="0" lIns="0" bIns="0" rIns="0">
            <a:spAutoFit/>
          </a:bodyPr>
          <a:lstStyle/>
          <a:p>
            <a:pPr algn="l">
              <a:lnSpc>
                <a:spcPts val="10901"/>
              </a:lnSpc>
            </a:pPr>
            <a:r>
              <a:rPr lang="en-US" sz="10001">
                <a:solidFill>
                  <a:srgbClr val="000000"/>
                </a:solidFill>
                <a:latin typeface="Archivo Black Italics"/>
              </a:rPr>
              <a:t>Failing</a:t>
            </a:r>
          </a:p>
          <a:p>
            <a:pPr algn="l">
              <a:lnSpc>
                <a:spcPts val="10901"/>
              </a:lnSpc>
            </a:pPr>
            <a:r>
              <a:rPr lang="en-US" sz="10001">
                <a:solidFill>
                  <a:srgbClr val="000000"/>
                </a:solidFill>
                <a:latin typeface="Archivo Black Italics"/>
              </a:rPr>
              <a:t>Utopia</a:t>
            </a:r>
          </a:p>
        </p:txBody>
      </p:sp>
      <p:sp>
        <p:nvSpPr>
          <p:cNvPr name="TextBox 4" id="4"/>
          <p:cNvSpPr txBox="true"/>
          <p:nvPr/>
        </p:nvSpPr>
        <p:spPr>
          <a:xfrm rot="0">
            <a:off x="303086" y="4079340"/>
            <a:ext cx="8312661" cy="5689197"/>
          </a:xfrm>
          <a:prstGeom prst="rect">
            <a:avLst/>
          </a:prstGeom>
        </p:spPr>
        <p:txBody>
          <a:bodyPr anchor="t" rtlCol="false" tIns="0" lIns="0" bIns="0" rIns="0">
            <a:spAutoFit/>
          </a:bodyPr>
          <a:lstStyle/>
          <a:p>
            <a:pPr algn="l" marL="873267" indent="-436633" lvl="1">
              <a:lnSpc>
                <a:spcPts val="5662"/>
              </a:lnSpc>
              <a:buFont typeface="Arial"/>
              <a:buChar char="•"/>
            </a:pPr>
            <a:r>
              <a:rPr lang="en-US" sz="4044">
                <a:solidFill>
                  <a:srgbClr val="000000"/>
                </a:solidFill>
                <a:latin typeface="IBM Plex Sans"/>
              </a:rPr>
              <a:t>The failings are not finished, it is an ongoing process</a:t>
            </a:r>
          </a:p>
          <a:p>
            <a:pPr algn="l" marL="873267" indent="-436633" lvl="1">
              <a:lnSpc>
                <a:spcPts val="5662"/>
              </a:lnSpc>
              <a:buFont typeface="Arial"/>
              <a:buChar char="•"/>
            </a:pPr>
            <a:r>
              <a:rPr lang="en-US" sz="4044">
                <a:solidFill>
                  <a:srgbClr val="000000"/>
                </a:solidFill>
                <a:latin typeface="IBM Plex Sans"/>
              </a:rPr>
              <a:t>Poverty and evidence of advanced marginality</a:t>
            </a:r>
          </a:p>
          <a:p>
            <a:pPr algn="l" marL="873267" indent="-436633" lvl="1">
              <a:lnSpc>
                <a:spcPts val="5662"/>
              </a:lnSpc>
              <a:buFont typeface="Arial"/>
              <a:buChar char="•"/>
            </a:pPr>
            <a:r>
              <a:rPr lang="en-US" sz="4044">
                <a:solidFill>
                  <a:srgbClr val="000000"/>
                </a:solidFill>
                <a:latin typeface="IBM Plex Sans"/>
              </a:rPr>
              <a:t>Basic amenities not built/closed down and not replaced</a:t>
            </a:r>
          </a:p>
          <a:p>
            <a:pPr algn="l" marL="873267" indent="-436633" lvl="1">
              <a:lnSpc>
                <a:spcPts val="5662"/>
              </a:lnSpc>
              <a:buFont typeface="Arial"/>
              <a:buChar char="•"/>
            </a:pPr>
            <a:r>
              <a:rPr lang="en-US" sz="4044">
                <a:solidFill>
                  <a:srgbClr val="000000"/>
                </a:solidFill>
                <a:latin typeface="IBM Plex Sans"/>
              </a:rPr>
              <a:t>Ongoing neglect and failings of residents’ needs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491223" y="-423863"/>
            <a:ext cx="19153345" cy="10931852"/>
          </a:xfrm>
          <a:custGeom>
            <a:avLst/>
            <a:gdLst/>
            <a:ahLst/>
            <a:cxnLst/>
            <a:rect r="r" b="b" t="t" l="l"/>
            <a:pathLst>
              <a:path h="10931852" w="19153345">
                <a:moveTo>
                  <a:pt x="0" y="0"/>
                </a:moveTo>
                <a:lnTo>
                  <a:pt x="19153345" y="0"/>
                </a:lnTo>
                <a:lnTo>
                  <a:pt x="19153345" y="10931852"/>
                </a:lnTo>
                <a:lnTo>
                  <a:pt x="0" y="10931852"/>
                </a:lnTo>
                <a:lnTo>
                  <a:pt x="0" y="0"/>
                </a:lnTo>
                <a:close/>
              </a:path>
            </a:pathLst>
          </a:custGeom>
          <a:blipFill>
            <a:blip r:embed="rId2"/>
            <a:stretch>
              <a:fillRect l="-4891" t="0" r="-5502" b="-19602"/>
            </a:stretch>
          </a:blipFill>
        </p:spPr>
      </p:sp>
      <p:sp>
        <p:nvSpPr>
          <p:cNvPr name="TextBox 3" id="3"/>
          <p:cNvSpPr txBox="true"/>
          <p:nvPr/>
        </p:nvSpPr>
        <p:spPr>
          <a:xfrm rot="0">
            <a:off x="366576" y="368645"/>
            <a:ext cx="10223954" cy="1690931"/>
          </a:xfrm>
          <a:prstGeom prst="rect">
            <a:avLst/>
          </a:prstGeom>
        </p:spPr>
        <p:txBody>
          <a:bodyPr anchor="t" rtlCol="false" tIns="0" lIns="0" bIns="0" rIns="0">
            <a:spAutoFit/>
          </a:bodyPr>
          <a:lstStyle/>
          <a:p>
            <a:pPr algn="ctr">
              <a:lnSpc>
                <a:spcPts val="13713"/>
              </a:lnSpc>
              <a:spcBef>
                <a:spcPct val="0"/>
              </a:spcBef>
            </a:pPr>
            <a:r>
              <a:rPr lang="en-US" sz="9795">
                <a:solidFill>
                  <a:srgbClr val="000000"/>
                </a:solidFill>
                <a:latin typeface="Archivo Black"/>
              </a:rPr>
              <a:t>Interviewees</a:t>
            </a:r>
          </a:p>
        </p:txBody>
      </p:sp>
      <p:sp>
        <p:nvSpPr>
          <p:cNvPr name="TextBox 4" id="4"/>
          <p:cNvSpPr txBox="true"/>
          <p:nvPr/>
        </p:nvSpPr>
        <p:spPr>
          <a:xfrm rot="0">
            <a:off x="802750" y="2694840"/>
            <a:ext cx="8341250" cy="3947812"/>
          </a:xfrm>
          <a:prstGeom prst="rect">
            <a:avLst/>
          </a:prstGeom>
        </p:spPr>
        <p:txBody>
          <a:bodyPr anchor="t" rtlCol="false" tIns="0" lIns="0" bIns="0" rIns="0">
            <a:spAutoFit/>
          </a:bodyPr>
          <a:lstStyle/>
          <a:p>
            <a:pPr algn="l">
              <a:lnSpc>
                <a:spcPts val="4470"/>
              </a:lnSpc>
            </a:pPr>
            <a:r>
              <a:rPr lang="en-US" sz="3193">
                <a:solidFill>
                  <a:srgbClr val="000000"/>
                </a:solidFill>
                <a:latin typeface="IBM Plex Sans Bold"/>
              </a:rPr>
              <a:t>Resident 1</a:t>
            </a:r>
          </a:p>
          <a:p>
            <a:pPr algn="l" marL="689379" indent="-344690" lvl="1">
              <a:lnSpc>
                <a:spcPts val="4470"/>
              </a:lnSpc>
              <a:buFont typeface="Arial"/>
              <a:buChar char="•"/>
            </a:pPr>
            <a:r>
              <a:rPr lang="en-US" sz="3193">
                <a:solidFill>
                  <a:srgbClr val="000000"/>
                </a:solidFill>
                <a:latin typeface="IBM Plex Sans"/>
              </a:rPr>
              <a:t>Lived in Thamesmead since 1988</a:t>
            </a:r>
          </a:p>
          <a:p>
            <a:pPr algn="l" marL="689379" indent="-344690" lvl="1">
              <a:lnSpc>
                <a:spcPts val="4470"/>
              </a:lnSpc>
              <a:buFont typeface="Arial"/>
              <a:buChar char="•"/>
            </a:pPr>
            <a:r>
              <a:rPr lang="en-US" sz="3193">
                <a:solidFill>
                  <a:srgbClr val="000000"/>
                </a:solidFill>
                <a:latin typeface="IBM Plex Sans"/>
              </a:rPr>
              <a:t>Lives in Phase 3</a:t>
            </a:r>
          </a:p>
          <a:p>
            <a:pPr algn="l" marL="689379" indent="-344690" lvl="1">
              <a:lnSpc>
                <a:spcPts val="4470"/>
              </a:lnSpc>
              <a:buFont typeface="Arial"/>
              <a:buChar char="•"/>
            </a:pPr>
            <a:r>
              <a:rPr lang="en-US" sz="3193">
                <a:solidFill>
                  <a:srgbClr val="000000"/>
                </a:solidFill>
                <a:latin typeface="IBM Plex Sans"/>
              </a:rPr>
              <a:t>Now disabled, waiting to be allocated appropriate housing by Peabody but wants to leave Thamesmead</a:t>
            </a:r>
          </a:p>
          <a:p>
            <a:pPr algn="l">
              <a:lnSpc>
                <a:spcPts val="4470"/>
              </a:lnSpc>
            </a:pPr>
          </a:p>
        </p:txBody>
      </p:sp>
      <p:sp>
        <p:nvSpPr>
          <p:cNvPr name="TextBox 5" id="5"/>
          <p:cNvSpPr txBox="true"/>
          <p:nvPr/>
        </p:nvSpPr>
        <p:spPr>
          <a:xfrm rot="0">
            <a:off x="1028700" y="6575976"/>
            <a:ext cx="7533113" cy="3003476"/>
          </a:xfrm>
          <a:prstGeom prst="rect">
            <a:avLst/>
          </a:prstGeom>
        </p:spPr>
        <p:txBody>
          <a:bodyPr anchor="t" rtlCol="false" tIns="0" lIns="0" bIns="0" rIns="0">
            <a:spAutoFit/>
          </a:bodyPr>
          <a:lstStyle/>
          <a:p>
            <a:pPr algn="l">
              <a:lnSpc>
                <a:spcPts val="4823"/>
              </a:lnSpc>
            </a:pPr>
            <a:r>
              <a:rPr lang="en-US" sz="3445">
                <a:solidFill>
                  <a:srgbClr val="000000"/>
                </a:solidFill>
                <a:latin typeface="IBM Plex Sans Bold"/>
              </a:rPr>
              <a:t>Resident 3</a:t>
            </a:r>
          </a:p>
          <a:p>
            <a:pPr algn="l" marL="743804" indent="-371902" lvl="1">
              <a:lnSpc>
                <a:spcPts val="4823"/>
              </a:lnSpc>
              <a:buFont typeface="Arial"/>
              <a:buChar char="•"/>
            </a:pPr>
            <a:r>
              <a:rPr lang="en-US" sz="3445">
                <a:solidFill>
                  <a:srgbClr val="000000"/>
                </a:solidFill>
                <a:latin typeface="IBM Plex Sans"/>
              </a:rPr>
              <a:t>Born and raised in Thamesmead</a:t>
            </a:r>
          </a:p>
          <a:p>
            <a:pPr algn="l" marL="743804" indent="-371902" lvl="1">
              <a:lnSpc>
                <a:spcPts val="4823"/>
              </a:lnSpc>
              <a:buFont typeface="Arial"/>
              <a:buChar char="•"/>
            </a:pPr>
            <a:r>
              <a:rPr lang="en-US" sz="3445">
                <a:solidFill>
                  <a:srgbClr val="000000"/>
                </a:solidFill>
                <a:latin typeface="IBM Plex Sans"/>
              </a:rPr>
              <a:t>Lived in Phase 2 for 27 years</a:t>
            </a:r>
          </a:p>
          <a:p>
            <a:pPr algn="l" marL="743804" indent="-371902" lvl="1">
              <a:lnSpc>
                <a:spcPts val="4823"/>
              </a:lnSpc>
              <a:buFont typeface="Arial"/>
              <a:buChar char="•"/>
            </a:pPr>
            <a:r>
              <a:rPr lang="en-US" sz="3445">
                <a:solidFill>
                  <a:srgbClr val="000000"/>
                </a:solidFill>
                <a:latin typeface="IBM Plex Sans"/>
              </a:rPr>
              <a:t>Ended up homeless, now lives in Durham</a:t>
            </a:r>
          </a:p>
        </p:txBody>
      </p:sp>
      <p:sp>
        <p:nvSpPr>
          <p:cNvPr name="TextBox 6" id="6"/>
          <p:cNvSpPr txBox="true"/>
          <p:nvPr/>
        </p:nvSpPr>
        <p:spPr>
          <a:xfrm rot="0">
            <a:off x="8792028" y="2713890"/>
            <a:ext cx="8969019" cy="4163342"/>
          </a:xfrm>
          <a:prstGeom prst="rect">
            <a:avLst/>
          </a:prstGeom>
        </p:spPr>
        <p:txBody>
          <a:bodyPr anchor="t" rtlCol="false" tIns="0" lIns="0" bIns="0" rIns="0">
            <a:spAutoFit/>
          </a:bodyPr>
          <a:lstStyle/>
          <a:p>
            <a:pPr algn="l">
              <a:lnSpc>
                <a:spcPts val="4149"/>
              </a:lnSpc>
            </a:pPr>
            <a:r>
              <a:rPr lang="en-US" sz="2963">
                <a:solidFill>
                  <a:srgbClr val="000000"/>
                </a:solidFill>
                <a:latin typeface="IBM Plex Sans Bold"/>
              </a:rPr>
              <a:t>Resident 2</a:t>
            </a:r>
          </a:p>
          <a:p>
            <a:pPr algn="l" marL="639908" indent="-319954" lvl="1">
              <a:lnSpc>
                <a:spcPts val="4149"/>
              </a:lnSpc>
              <a:buFont typeface="Arial"/>
              <a:buChar char="•"/>
            </a:pPr>
            <a:r>
              <a:rPr lang="en-US" sz="2963">
                <a:solidFill>
                  <a:srgbClr val="000000"/>
                </a:solidFill>
                <a:latin typeface="IBM Plex Sans"/>
              </a:rPr>
              <a:t>Lived in Thamesmead for 10 years</a:t>
            </a:r>
          </a:p>
          <a:p>
            <a:pPr algn="l" marL="639908" indent="-319954" lvl="1">
              <a:lnSpc>
                <a:spcPts val="4149"/>
              </a:lnSpc>
              <a:buFont typeface="Arial"/>
              <a:buChar char="•"/>
            </a:pPr>
            <a:r>
              <a:rPr lang="en-US" sz="2963">
                <a:solidFill>
                  <a:srgbClr val="000000"/>
                </a:solidFill>
                <a:latin typeface="IBM Plex Sans"/>
              </a:rPr>
              <a:t>Leaseholder in new development</a:t>
            </a:r>
          </a:p>
          <a:p>
            <a:pPr algn="l" marL="639908" indent="-319954" lvl="1">
              <a:lnSpc>
                <a:spcPts val="4149"/>
              </a:lnSpc>
              <a:buFont typeface="Arial"/>
              <a:buChar char="•"/>
            </a:pPr>
            <a:r>
              <a:rPr lang="en-US" sz="2963">
                <a:solidFill>
                  <a:srgbClr val="000000"/>
                </a:solidFill>
                <a:latin typeface="IBM Plex Sans"/>
              </a:rPr>
              <a:t>Worked on community projects with Bow Arts and Peabody</a:t>
            </a:r>
          </a:p>
          <a:p>
            <a:pPr algn="l" marL="639908" indent="-319954" lvl="1">
              <a:lnSpc>
                <a:spcPts val="4149"/>
              </a:lnSpc>
              <a:buFont typeface="Arial"/>
              <a:buChar char="•"/>
            </a:pPr>
            <a:r>
              <a:rPr lang="en-US" sz="2963">
                <a:solidFill>
                  <a:srgbClr val="000000"/>
                </a:solidFill>
                <a:latin typeface="IBM Plex Sans"/>
              </a:rPr>
              <a:t>Now in the process of suing Peabody and Bow Arts</a:t>
            </a:r>
          </a:p>
          <a:p>
            <a:pPr algn="l">
              <a:lnSpc>
                <a:spcPts val="4149"/>
              </a:lnSpc>
            </a:pPr>
          </a:p>
        </p:txBody>
      </p:sp>
      <p:sp>
        <p:nvSpPr>
          <p:cNvPr name="TextBox 7" id="7"/>
          <p:cNvSpPr txBox="true"/>
          <p:nvPr/>
        </p:nvSpPr>
        <p:spPr>
          <a:xfrm rot="0">
            <a:off x="9144000" y="6810556"/>
            <a:ext cx="8617047" cy="2939784"/>
          </a:xfrm>
          <a:prstGeom prst="rect">
            <a:avLst/>
          </a:prstGeom>
        </p:spPr>
        <p:txBody>
          <a:bodyPr anchor="t" rtlCol="false" tIns="0" lIns="0" bIns="0" rIns="0">
            <a:spAutoFit/>
          </a:bodyPr>
          <a:lstStyle/>
          <a:p>
            <a:pPr algn="l">
              <a:lnSpc>
                <a:spcPts val="4704"/>
              </a:lnSpc>
            </a:pPr>
            <a:r>
              <a:rPr lang="en-US" sz="3360">
                <a:solidFill>
                  <a:srgbClr val="000000"/>
                </a:solidFill>
                <a:latin typeface="IBM Plex Sans Bold"/>
              </a:rPr>
              <a:t>Resident 4</a:t>
            </a:r>
          </a:p>
          <a:p>
            <a:pPr algn="l" marL="725558" indent="-362779" lvl="1">
              <a:lnSpc>
                <a:spcPts val="4704"/>
              </a:lnSpc>
              <a:buFont typeface="Arial"/>
              <a:buChar char="•"/>
            </a:pPr>
            <a:r>
              <a:rPr lang="en-US" sz="3360">
                <a:solidFill>
                  <a:srgbClr val="000000"/>
                </a:solidFill>
                <a:latin typeface="IBM Plex Sans"/>
              </a:rPr>
              <a:t>Lived in Thamesmead for 7 years</a:t>
            </a:r>
          </a:p>
          <a:p>
            <a:pPr algn="l" marL="725558" indent="-362779" lvl="1">
              <a:lnSpc>
                <a:spcPts val="4704"/>
              </a:lnSpc>
              <a:buFont typeface="Arial"/>
              <a:buChar char="•"/>
            </a:pPr>
            <a:r>
              <a:rPr lang="en-US" sz="3360">
                <a:solidFill>
                  <a:srgbClr val="000000"/>
                </a:solidFill>
                <a:latin typeface="IBM Plex Sans"/>
              </a:rPr>
              <a:t>Leaseholder on the river in Thamesmead West ward</a:t>
            </a:r>
          </a:p>
          <a:p>
            <a:pPr algn="l" marL="725558" indent="-362779" lvl="1">
              <a:lnSpc>
                <a:spcPts val="4704"/>
              </a:lnSpc>
              <a:buFont typeface="Arial"/>
              <a:buChar char="•"/>
            </a:pPr>
            <a:r>
              <a:rPr lang="en-US" sz="3360">
                <a:solidFill>
                  <a:srgbClr val="000000"/>
                </a:solidFill>
                <a:latin typeface="IBM Plex Sans"/>
              </a:rPr>
              <a:t>Involved in community arts projects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605778" y="-302854"/>
            <a:ext cx="19153345" cy="10931852"/>
          </a:xfrm>
          <a:custGeom>
            <a:avLst/>
            <a:gdLst/>
            <a:ahLst/>
            <a:cxnLst/>
            <a:rect r="r" b="b" t="t" l="l"/>
            <a:pathLst>
              <a:path h="10931852" w="19153345">
                <a:moveTo>
                  <a:pt x="0" y="0"/>
                </a:moveTo>
                <a:lnTo>
                  <a:pt x="19153345" y="0"/>
                </a:lnTo>
                <a:lnTo>
                  <a:pt x="19153345" y="10931852"/>
                </a:lnTo>
                <a:lnTo>
                  <a:pt x="0" y="10931852"/>
                </a:lnTo>
                <a:lnTo>
                  <a:pt x="0" y="0"/>
                </a:lnTo>
                <a:close/>
              </a:path>
            </a:pathLst>
          </a:custGeom>
          <a:blipFill>
            <a:blip r:embed="rId2"/>
            <a:stretch>
              <a:fillRect l="-4891" t="0" r="-5502" b="-19602"/>
            </a:stretch>
          </a:blipFill>
        </p:spPr>
      </p:sp>
      <p:sp>
        <p:nvSpPr>
          <p:cNvPr name="TextBox 3" id="3"/>
          <p:cNvSpPr txBox="true"/>
          <p:nvPr/>
        </p:nvSpPr>
        <p:spPr>
          <a:xfrm rot="0">
            <a:off x="1105234" y="414861"/>
            <a:ext cx="6616965" cy="2030869"/>
          </a:xfrm>
          <a:prstGeom prst="rect">
            <a:avLst/>
          </a:prstGeom>
        </p:spPr>
        <p:txBody>
          <a:bodyPr anchor="t" rtlCol="false" tIns="0" lIns="0" bIns="0" rIns="0">
            <a:spAutoFit/>
          </a:bodyPr>
          <a:lstStyle/>
          <a:p>
            <a:pPr algn="just">
              <a:lnSpc>
                <a:spcPts val="16522"/>
              </a:lnSpc>
              <a:spcBef>
                <a:spcPct val="0"/>
              </a:spcBef>
            </a:pPr>
            <a:r>
              <a:rPr lang="en-US" sz="11801">
                <a:solidFill>
                  <a:srgbClr val="000000"/>
                </a:solidFill>
                <a:latin typeface="Archivo Black"/>
              </a:rPr>
              <a:t>Themes</a:t>
            </a:r>
          </a:p>
        </p:txBody>
      </p:sp>
      <p:sp>
        <p:nvSpPr>
          <p:cNvPr name="TextBox 4" id="4"/>
          <p:cNvSpPr txBox="true"/>
          <p:nvPr/>
        </p:nvSpPr>
        <p:spPr>
          <a:xfrm rot="0">
            <a:off x="512788" y="3587951"/>
            <a:ext cx="5842867" cy="1361003"/>
          </a:xfrm>
          <a:prstGeom prst="rect">
            <a:avLst/>
          </a:prstGeom>
        </p:spPr>
        <p:txBody>
          <a:bodyPr anchor="t" rtlCol="false" tIns="0" lIns="0" bIns="0" rIns="0">
            <a:spAutoFit/>
          </a:bodyPr>
          <a:lstStyle/>
          <a:p>
            <a:pPr algn="l" marL="1719091" indent="-859545" lvl="1">
              <a:lnSpc>
                <a:spcPts val="11147"/>
              </a:lnSpc>
              <a:buFont typeface="Arial"/>
              <a:buChar char="•"/>
            </a:pPr>
            <a:r>
              <a:rPr lang="en-US" sz="7962">
                <a:solidFill>
                  <a:srgbClr val="000000"/>
                </a:solidFill>
                <a:latin typeface="IBM Plex Sans Bold"/>
              </a:rPr>
              <a:t>Poverty</a:t>
            </a:r>
          </a:p>
        </p:txBody>
      </p:sp>
      <p:sp>
        <p:nvSpPr>
          <p:cNvPr name="TextBox 5" id="5"/>
          <p:cNvSpPr txBox="true"/>
          <p:nvPr/>
        </p:nvSpPr>
        <p:spPr>
          <a:xfrm rot="0">
            <a:off x="350839" y="5677422"/>
            <a:ext cx="8125756" cy="3298789"/>
          </a:xfrm>
          <a:prstGeom prst="rect">
            <a:avLst/>
          </a:prstGeom>
        </p:spPr>
        <p:txBody>
          <a:bodyPr anchor="t" rtlCol="false" tIns="0" lIns="0" bIns="0" rIns="0">
            <a:spAutoFit/>
          </a:bodyPr>
          <a:lstStyle/>
          <a:p>
            <a:pPr algn="l">
              <a:lnSpc>
                <a:spcPts val="8881"/>
              </a:lnSpc>
            </a:pPr>
          </a:p>
          <a:p>
            <a:pPr algn="l" marL="1369616" indent="-684808" lvl="1">
              <a:lnSpc>
                <a:spcPts val="8881"/>
              </a:lnSpc>
              <a:buFont typeface="Arial"/>
              <a:buChar char="•"/>
            </a:pPr>
            <a:r>
              <a:rPr lang="en-US" sz="6343">
                <a:solidFill>
                  <a:srgbClr val="000000"/>
                </a:solidFill>
                <a:latin typeface="IBM Plex Sans Bold"/>
              </a:rPr>
              <a:t>Social Exclusion</a:t>
            </a:r>
          </a:p>
          <a:p>
            <a:pPr algn="l">
              <a:lnSpc>
                <a:spcPts val="8881"/>
              </a:lnSpc>
            </a:pPr>
          </a:p>
        </p:txBody>
      </p:sp>
      <p:sp>
        <p:nvSpPr>
          <p:cNvPr name="TextBox 6" id="6"/>
          <p:cNvSpPr txBox="true"/>
          <p:nvPr/>
        </p:nvSpPr>
        <p:spPr>
          <a:xfrm rot="0">
            <a:off x="7167387" y="2801318"/>
            <a:ext cx="12192002" cy="2678259"/>
          </a:xfrm>
          <a:prstGeom prst="rect">
            <a:avLst/>
          </a:prstGeom>
        </p:spPr>
        <p:txBody>
          <a:bodyPr anchor="t" rtlCol="false" tIns="0" lIns="0" bIns="0" rIns="0">
            <a:spAutoFit/>
          </a:bodyPr>
          <a:lstStyle/>
          <a:p>
            <a:pPr algn="l">
              <a:lnSpc>
                <a:spcPts val="7215"/>
              </a:lnSpc>
            </a:pPr>
          </a:p>
          <a:p>
            <a:pPr algn="l" marL="1112703" indent="-556352" lvl="1">
              <a:lnSpc>
                <a:spcPts val="7215"/>
              </a:lnSpc>
              <a:buFont typeface="Arial"/>
              <a:buChar char="•"/>
            </a:pPr>
            <a:r>
              <a:rPr lang="en-US" sz="5153">
                <a:solidFill>
                  <a:srgbClr val="000000"/>
                </a:solidFill>
                <a:latin typeface="IBM Plex Sans Bold"/>
              </a:rPr>
              <a:t>‘It’s </a:t>
            </a:r>
            <a:r>
              <a:rPr lang="en-US" sz="5153">
                <a:solidFill>
                  <a:srgbClr val="000000"/>
                </a:solidFill>
                <a:latin typeface="IBM Plex Sans Bold"/>
              </a:rPr>
              <a:t>making things worse’</a:t>
            </a:r>
          </a:p>
          <a:p>
            <a:pPr algn="l">
              <a:lnSpc>
                <a:spcPts val="7215"/>
              </a:lnSpc>
            </a:pPr>
          </a:p>
        </p:txBody>
      </p:sp>
      <p:sp>
        <p:nvSpPr>
          <p:cNvPr name="TextBox 7" id="7"/>
          <p:cNvSpPr txBox="true"/>
          <p:nvPr/>
        </p:nvSpPr>
        <p:spPr>
          <a:xfrm rot="0">
            <a:off x="8970895" y="5374802"/>
            <a:ext cx="7812660" cy="3883498"/>
          </a:xfrm>
          <a:prstGeom prst="rect">
            <a:avLst/>
          </a:prstGeom>
        </p:spPr>
        <p:txBody>
          <a:bodyPr anchor="t" rtlCol="false" tIns="0" lIns="0" bIns="0" rIns="0">
            <a:spAutoFit/>
          </a:bodyPr>
          <a:lstStyle/>
          <a:p>
            <a:pPr algn="l">
              <a:lnSpc>
                <a:spcPts val="7805"/>
              </a:lnSpc>
              <a:spcBef>
                <a:spcPct val="0"/>
              </a:spcBef>
            </a:pPr>
          </a:p>
          <a:p>
            <a:pPr algn="l" marL="1203666" indent="-601833" lvl="1">
              <a:lnSpc>
                <a:spcPts val="7805"/>
              </a:lnSpc>
              <a:buFont typeface="Arial"/>
              <a:buChar char="•"/>
            </a:pPr>
            <a:r>
              <a:rPr lang="en-US" sz="5575">
                <a:solidFill>
                  <a:srgbClr val="000000"/>
                </a:solidFill>
                <a:latin typeface="IBM Plex Sans Bold"/>
              </a:rPr>
              <a:t>Art washing and Gentrification</a:t>
            </a:r>
          </a:p>
          <a:p>
            <a:pPr algn="l">
              <a:lnSpc>
                <a:spcPts val="780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605778" y="-302854"/>
            <a:ext cx="19153345" cy="10931852"/>
          </a:xfrm>
          <a:custGeom>
            <a:avLst/>
            <a:gdLst/>
            <a:ahLst/>
            <a:cxnLst/>
            <a:rect r="r" b="b" t="t" l="l"/>
            <a:pathLst>
              <a:path h="10931852" w="19153345">
                <a:moveTo>
                  <a:pt x="0" y="0"/>
                </a:moveTo>
                <a:lnTo>
                  <a:pt x="19153345" y="0"/>
                </a:lnTo>
                <a:lnTo>
                  <a:pt x="19153345" y="10931852"/>
                </a:lnTo>
                <a:lnTo>
                  <a:pt x="0" y="10931852"/>
                </a:lnTo>
                <a:lnTo>
                  <a:pt x="0" y="0"/>
                </a:lnTo>
                <a:close/>
              </a:path>
            </a:pathLst>
          </a:custGeom>
          <a:blipFill>
            <a:blip r:embed="rId2"/>
            <a:stretch>
              <a:fillRect l="-4891" t="0" r="-5502" b="-19602"/>
            </a:stretch>
          </a:blipFill>
        </p:spPr>
      </p:sp>
      <p:sp>
        <p:nvSpPr>
          <p:cNvPr name="TextBox 3" id="3"/>
          <p:cNvSpPr txBox="true"/>
          <p:nvPr/>
        </p:nvSpPr>
        <p:spPr>
          <a:xfrm rot="0">
            <a:off x="634121" y="3497213"/>
            <a:ext cx="14611401" cy="6021989"/>
          </a:xfrm>
          <a:prstGeom prst="rect">
            <a:avLst/>
          </a:prstGeom>
        </p:spPr>
        <p:txBody>
          <a:bodyPr anchor="t" rtlCol="false" tIns="0" lIns="0" bIns="0" rIns="0">
            <a:spAutoFit/>
          </a:bodyPr>
          <a:lstStyle/>
          <a:p>
            <a:pPr algn="l" marL="919461" indent="-459731" lvl="1">
              <a:lnSpc>
                <a:spcPts val="5962"/>
              </a:lnSpc>
              <a:buFont typeface="Arial"/>
              <a:buChar char="•"/>
            </a:pPr>
            <a:r>
              <a:rPr lang="en-US" sz="4258">
                <a:solidFill>
                  <a:srgbClr val="000000"/>
                </a:solidFill>
                <a:latin typeface="IBM Plex Sans"/>
              </a:rPr>
              <a:t>Only</a:t>
            </a:r>
            <a:r>
              <a:rPr lang="en-US" sz="4258">
                <a:solidFill>
                  <a:srgbClr val="000000"/>
                </a:solidFill>
                <a:latin typeface="IBM Plex Sans Bold"/>
              </a:rPr>
              <a:t> </a:t>
            </a:r>
            <a:r>
              <a:rPr lang="en-US" sz="4258">
                <a:solidFill>
                  <a:srgbClr val="000000"/>
                </a:solidFill>
                <a:latin typeface="IBM Plex Sans"/>
              </a:rPr>
              <a:t>50% of residents have access to internet</a:t>
            </a:r>
          </a:p>
          <a:p>
            <a:pPr algn="l" marL="919461" indent="-459731" lvl="1">
              <a:lnSpc>
                <a:spcPts val="5962"/>
              </a:lnSpc>
              <a:buFont typeface="Arial"/>
              <a:buChar char="•"/>
            </a:pPr>
            <a:r>
              <a:rPr lang="en-US" sz="4258">
                <a:solidFill>
                  <a:srgbClr val="000000"/>
                </a:solidFill>
                <a:latin typeface="IBM Plex Sans"/>
              </a:rPr>
              <a:t>These people are time-poor, hard to reach</a:t>
            </a:r>
          </a:p>
          <a:p>
            <a:pPr algn="l" marL="919461" indent="-459731" lvl="1">
              <a:lnSpc>
                <a:spcPts val="5962"/>
              </a:lnSpc>
              <a:buFont typeface="Arial"/>
              <a:buChar char="•"/>
            </a:pPr>
            <a:r>
              <a:rPr lang="en-US" sz="4258">
                <a:solidFill>
                  <a:srgbClr val="000000"/>
                </a:solidFill>
                <a:latin typeface="IBM Plex Sans"/>
              </a:rPr>
              <a:t>Thamesmead is home to the UK’s largest under 18's population</a:t>
            </a:r>
          </a:p>
          <a:p>
            <a:pPr algn="l" marL="919461" indent="-459731" lvl="1">
              <a:lnSpc>
                <a:spcPts val="5962"/>
              </a:lnSpc>
              <a:buFont typeface="Arial"/>
              <a:buChar char="•"/>
            </a:pPr>
            <a:r>
              <a:rPr lang="en-US" sz="4258">
                <a:solidFill>
                  <a:srgbClr val="000000"/>
                </a:solidFill>
                <a:latin typeface="IBM Plex Sans"/>
              </a:rPr>
              <a:t>Isolated and hyper-local communities</a:t>
            </a:r>
          </a:p>
          <a:p>
            <a:pPr algn="l" marL="919461" indent="-459731" lvl="1">
              <a:lnSpc>
                <a:spcPts val="5962"/>
              </a:lnSpc>
              <a:buFont typeface="Arial"/>
              <a:buChar char="•"/>
            </a:pPr>
            <a:r>
              <a:rPr lang="en-US" sz="4258">
                <a:solidFill>
                  <a:srgbClr val="000000"/>
                </a:solidFill>
                <a:latin typeface="IBM Plex Sans"/>
              </a:rPr>
              <a:t>‘Tale of two cities’</a:t>
            </a:r>
          </a:p>
          <a:p>
            <a:pPr algn="l" marL="919461" indent="-459731" lvl="1">
              <a:lnSpc>
                <a:spcPts val="5962"/>
              </a:lnSpc>
              <a:buFont typeface="Arial"/>
              <a:buChar char="•"/>
            </a:pPr>
            <a:r>
              <a:rPr lang="en-US" sz="4258">
                <a:solidFill>
                  <a:srgbClr val="000000"/>
                </a:solidFill>
                <a:latin typeface="IBM Plex Sans"/>
              </a:rPr>
              <a:t>Residents are ‘crying in supermarkets’ because they can’t afford food</a:t>
            </a:r>
          </a:p>
        </p:txBody>
      </p:sp>
      <p:sp>
        <p:nvSpPr>
          <p:cNvPr name="TextBox 4" id="4"/>
          <p:cNvSpPr txBox="true"/>
          <p:nvPr/>
        </p:nvSpPr>
        <p:spPr>
          <a:xfrm rot="0">
            <a:off x="1417838" y="819150"/>
            <a:ext cx="5565779" cy="1794864"/>
          </a:xfrm>
          <a:prstGeom prst="rect">
            <a:avLst/>
          </a:prstGeom>
        </p:spPr>
        <p:txBody>
          <a:bodyPr anchor="t" rtlCol="false" tIns="0" lIns="0" bIns="0" rIns="0">
            <a:spAutoFit/>
          </a:bodyPr>
          <a:lstStyle/>
          <a:p>
            <a:pPr algn="ctr">
              <a:lnSpc>
                <a:spcPts val="14728"/>
              </a:lnSpc>
              <a:spcBef>
                <a:spcPct val="0"/>
              </a:spcBef>
            </a:pPr>
            <a:r>
              <a:rPr lang="en-US" sz="10520">
                <a:solidFill>
                  <a:srgbClr val="000000"/>
                </a:solidFill>
                <a:latin typeface="Archivo Black"/>
              </a:rPr>
              <a:t>Poverty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631320" y="0"/>
            <a:ext cx="19153345" cy="10931852"/>
          </a:xfrm>
          <a:custGeom>
            <a:avLst/>
            <a:gdLst/>
            <a:ahLst/>
            <a:cxnLst/>
            <a:rect r="r" b="b" t="t" l="l"/>
            <a:pathLst>
              <a:path h="10931852" w="19153345">
                <a:moveTo>
                  <a:pt x="0" y="0"/>
                </a:moveTo>
                <a:lnTo>
                  <a:pt x="19153345" y="0"/>
                </a:lnTo>
                <a:lnTo>
                  <a:pt x="19153345" y="10931852"/>
                </a:lnTo>
                <a:lnTo>
                  <a:pt x="0" y="10931852"/>
                </a:lnTo>
                <a:lnTo>
                  <a:pt x="0" y="0"/>
                </a:lnTo>
                <a:close/>
              </a:path>
            </a:pathLst>
          </a:custGeom>
          <a:blipFill>
            <a:blip r:embed="rId2"/>
            <a:stretch>
              <a:fillRect l="-4891" t="0" r="-5502" b="-19602"/>
            </a:stretch>
          </a:blipFill>
        </p:spPr>
      </p:sp>
      <p:sp>
        <p:nvSpPr>
          <p:cNvPr name="TextBox 3" id="3"/>
          <p:cNvSpPr txBox="true"/>
          <p:nvPr/>
        </p:nvSpPr>
        <p:spPr>
          <a:xfrm rot="0">
            <a:off x="1028700" y="2523233"/>
            <a:ext cx="14851864" cy="8611640"/>
          </a:xfrm>
          <a:prstGeom prst="rect">
            <a:avLst/>
          </a:prstGeom>
        </p:spPr>
        <p:txBody>
          <a:bodyPr anchor="t" rtlCol="false" tIns="0" lIns="0" bIns="0" rIns="0">
            <a:spAutoFit/>
          </a:bodyPr>
          <a:lstStyle/>
          <a:p>
            <a:pPr algn="l">
              <a:lnSpc>
                <a:spcPts val="7628"/>
              </a:lnSpc>
            </a:pPr>
          </a:p>
          <a:p>
            <a:pPr algn="l" marL="1176410" indent="-588205" lvl="1">
              <a:lnSpc>
                <a:spcPts val="7628"/>
              </a:lnSpc>
              <a:buFont typeface="Arial"/>
              <a:buChar char="•"/>
            </a:pPr>
            <a:r>
              <a:rPr lang="en-US" sz="5448">
                <a:solidFill>
                  <a:srgbClr val="000000"/>
                </a:solidFill>
                <a:latin typeface="IBM Plex Sans"/>
              </a:rPr>
              <a:t>‘Peashoddy’</a:t>
            </a:r>
          </a:p>
          <a:p>
            <a:pPr algn="l" marL="1176410" indent="-588205" lvl="1">
              <a:lnSpc>
                <a:spcPts val="7628"/>
              </a:lnSpc>
              <a:buFont typeface="Arial"/>
              <a:buChar char="•"/>
            </a:pPr>
            <a:r>
              <a:rPr lang="en-US" sz="5448">
                <a:solidFill>
                  <a:srgbClr val="000000"/>
                </a:solidFill>
                <a:latin typeface="IBM Plex Sans"/>
              </a:rPr>
              <a:t>New builds ‘not fit for purpose’</a:t>
            </a:r>
          </a:p>
          <a:p>
            <a:pPr algn="l" marL="1176410" indent="-588205" lvl="1">
              <a:lnSpc>
                <a:spcPts val="7628"/>
              </a:lnSpc>
              <a:buFont typeface="Arial"/>
              <a:buChar char="•"/>
            </a:pPr>
            <a:r>
              <a:rPr lang="en-US" sz="5448">
                <a:solidFill>
                  <a:srgbClr val="000000"/>
                </a:solidFill>
                <a:latin typeface="IBM Plex Sans"/>
              </a:rPr>
              <a:t>Overwhelming local infrastructure</a:t>
            </a:r>
          </a:p>
          <a:p>
            <a:pPr algn="l" marL="1176410" indent="-588205" lvl="1">
              <a:lnSpc>
                <a:spcPts val="7628"/>
              </a:lnSpc>
              <a:buFont typeface="Arial"/>
              <a:buChar char="•"/>
            </a:pPr>
            <a:r>
              <a:rPr lang="en-US" sz="5448">
                <a:solidFill>
                  <a:srgbClr val="000000"/>
                </a:solidFill>
                <a:latin typeface="IBM Plex Sans"/>
              </a:rPr>
              <a:t>Lack of maintenance</a:t>
            </a:r>
          </a:p>
          <a:p>
            <a:pPr algn="l" marL="1176410" indent="-588205" lvl="1">
              <a:lnSpc>
                <a:spcPts val="7628"/>
              </a:lnSpc>
              <a:buFont typeface="Arial"/>
              <a:buChar char="•"/>
            </a:pPr>
            <a:r>
              <a:rPr lang="en-US" sz="5448">
                <a:solidFill>
                  <a:srgbClr val="000000"/>
                </a:solidFill>
                <a:latin typeface="IBM Plex Sans"/>
              </a:rPr>
              <a:t>‘Designing crime in’</a:t>
            </a:r>
          </a:p>
          <a:p>
            <a:pPr algn="l" marL="1176410" indent="-588205" lvl="1">
              <a:lnSpc>
                <a:spcPts val="7628"/>
              </a:lnSpc>
              <a:buFont typeface="Arial"/>
              <a:buChar char="•"/>
            </a:pPr>
            <a:r>
              <a:rPr lang="en-US" sz="5448">
                <a:solidFill>
                  <a:srgbClr val="000000"/>
                </a:solidFill>
                <a:latin typeface="IBM Plex Sans"/>
              </a:rPr>
              <a:t>‘They only care about the money’</a:t>
            </a:r>
          </a:p>
          <a:p>
            <a:pPr algn="l">
              <a:lnSpc>
                <a:spcPts val="7628"/>
              </a:lnSpc>
            </a:pPr>
          </a:p>
          <a:p>
            <a:pPr algn="l">
              <a:lnSpc>
                <a:spcPts val="7628"/>
              </a:lnSpc>
            </a:pPr>
          </a:p>
        </p:txBody>
      </p:sp>
      <p:sp>
        <p:nvSpPr>
          <p:cNvPr name="TextBox 4" id="4"/>
          <p:cNvSpPr txBox="true"/>
          <p:nvPr/>
        </p:nvSpPr>
        <p:spPr>
          <a:xfrm rot="0">
            <a:off x="1216832" y="857250"/>
            <a:ext cx="16042468" cy="1478729"/>
          </a:xfrm>
          <a:prstGeom prst="rect">
            <a:avLst/>
          </a:prstGeom>
        </p:spPr>
        <p:txBody>
          <a:bodyPr anchor="t" rtlCol="false" tIns="0" lIns="0" bIns="0" rIns="0">
            <a:spAutoFit/>
          </a:bodyPr>
          <a:lstStyle/>
          <a:p>
            <a:pPr algn="l">
              <a:lnSpc>
                <a:spcPts val="12093"/>
              </a:lnSpc>
              <a:spcBef>
                <a:spcPct val="0"/>
              </a:spcBef>
            </a:pPr>
            <a:r>
              <a:rPr lang="en-US" sz="8638">
                <a:solidFill>
                  <a:srgbClr val="000000"/>
                </a:solidFill>
                <a:latin typeface="Archivo Black"/>
              </a:rPr>
              <a:t>‘It’s </a:t>
            </a:r>
            <a:r>
              <a:rPr lang="en-US" sz="8638">
                <a:solidFill>
                  <a:srgbClr val="000000"/>
                </a:solidFill>
                <a:latin typeface="Archivo Black"/>
              </a:rPr>
              <a:t>making things worse’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TextBox 2" id="2"/>
          <p:cNvSpPr txBox="true"/>
          <p:nvPr/>
        </p:nvSpPr>
        <p:spPr>
          <a:xfrm rot="0">
            <a:off x="720857" y="2490917"/>
            <a:ext cx="7247666" cy="7353305"/>
          </a:xfrm>
          <a:prstGeom prst="rect">
            <a:avLst/>
          </a:prstGeom>
        </p:spPr>
        <p:txBody>
          <a:bodyPr anchor="t" rtlCol="false" tIns="0" lIns="0" bIns="0" rIns="0">
            <a:spAutoFit/>
          </a:bodyPr>
          <a:lstStyle/>
          <a:p>
            <a:pPr algn="l" marL="748317" indent="-374159" lvl="1">
              <a:lnSpc>
                <a:spcPts val="4852"/>
              </a:lnSpc>
              <a:buFont typeface="Arial"/>
              <a:buChar char="•"/>
            </a:pPr>
            <a:r>
              <a:rPr lang="en-US" sz="3466">
                <a:solidFill>
                  <a:srgbClr val="000000"/>
                </a:solidFill>
                <a:latin typeface="IBM Plex Sans"/>
              </a:rPr>
              <a:t>Multiple residents report on other people in the area not caring about the estate anymore</a:t>
            </a:r>
          </a:p>
          <a:p>
            <a:pPr algn="l" marL="748317" indent="-374159" lvl="1">
              <a:lnSpc>
                <a:spcPts val="4852"/>
              </a:lnSpc>
              <a:buFont typeface="Arial"/>
              <a:buChar char="•"/>
            </a:pPr>
            <a:r>
              <a:rPr lang="en-US" sz="3466">
                <a:solidFill>
                  <a:srgbClr val="000000"/>
                </a:solidFill>
                <a:latin typeface="IBM Plex Sans"/>
              </a:rPr>
              <a:t>That it’s turned into a ‘dog toilet’ and ‘really dire’</a:t>
            </a:r>
          </a:p>
          <a:p>
            <a:pPr algn="l" marL="748317" indent="-374159" lvl="1">
              <a:lnSpc>
                <a:spcPts val="4852"/>
              </a:lnSpc>
              <a:buFont typeface="Arial"/>
              <a:buChar char="•"/>
            </a:pPr>
            <a:r>
              <a:rPr lang="en-US" sz="3466">
                <a:solidFill>
                  <a:srgbClr val="000000"/>
                </a:solidFill>
                <a:latin typeface="IBM Plex Sans"/>
              </a:rPr>
              <a:t>Lack of maintenance done in previous decades but Peabody are continuing to ignore residents</a:t>
            </a:r>
          </a:p>
          <a:p>
            <a:pPr algn="l" marL="748317" indent="-374159" lvl="1">
              <a:lnSpc>
                <a:spcPts val="4852"/>
              </a:lnSpc>
              <a:buFont typeface="Arial"/>
              <a:buChar char="•"/>
            </a:pPr>
            <a:r>
              <a:rPr lang="en-US" sz="3466">
                <a:solidFill>
                  <a:srgbClr val="000000"/>
                </a:solidFill>
                <a:latin typeface="IBM Plex Sans"/>
              </a:rPr>
              <a:t>Steep decline in the past 10 years of how safe and comfortable people feel </a:t>
            </a:r>
          </a:p>
        </p:txBody>
      </p:sp>
      <p:sp>
        <p:nvSpPr>
          <p:cNvPr name="Freeform 3" id="3"/>
          <p:cNvSpPr/>
          <p:nvPr/>
        </p:nvSpPr>
        <p:spPr>
          <a:xfrm flipH="false" flipV="false" rot="0">
            <a:off x="9681602" y="-965804"/>
            <a:ext cx="8606398" cy="13470475"/>
          </a:xfrm>
          <a:custGeom>
            <a:avLst/>
            <a:gdLst/>
            <a:ahLst/>
            <a:cxnLst/>
            <a:rect r="r" b="b" t="t" l="l"/>
            <a:pathLst>
              <a:path h="13470475" w="8606398">
                <a:moveTo>
                  <a:pt x="0" y="0"/>
                </a:moveTo>
                <a:lnTo>
                  <a:pt x="8606398" y="0"/>
                </a:lnTo>
                <a:lnTo>
                  <a:pt x="8606398" y="13470475"/>
                </a:lnTo>
                <a:lnTo>
                  <a:pt x="0" y="13470475"/>
                </a:lnTo>
                <a:lnTo>
                  <a:pt x="0" y="0"/>
                </a:lnTo>
                <a:close/>
              </a:path>
            </a:pathLst>
          </a:custGeom>
          <a:blipFill>
            <a:blip r:embed="rId2"/>
            <a:stretch>
              <a:fillRect l="-27382" t="0" r="0" b="-8612"/>
            </a:stretch>
          </a:blipFill>
        </p:spPr>
      </p:sp>
      <p:sp>
        <p:nvSpPr>
          <p:cNvPr name="TextBox 4" id="4"/>
          <p:cNvSpPr txBox="true"/>
          <p:nvPr/>
        </p:nvSpPr>
        <p:spPr>
          <a:xfrm rot="0">
            <a:off x="1152525" y="328196"/>
            <a:ext cx="11822146" cy="1649527"/>
          </a:xfrm>
          <a:prstGeom prst="rect">
            <a:avLst/>
          </a:prstGeom>
        </p:spPr>
        <p:txBody>
          <a:bodyPr anchor="t" rtlCol="false" tIns="0" lIns="0" bIns="0" rIns="0">
            <a:spAutoFit/>
          </a:bodyPr>
          <a:lstStyle/>
          <a:p>
            <a:pPr algn="just">
              <a:lnSpc>
                <a:spcPts val="13446"/>
              </a:lnSpc>
              <a:spcBef>
                <a:spcPct val="0"/>
              </a:spcBef>
            </a:pPr>
            <a:r>
              <a:rPr lang="en-US" sz="9604">
                <a:solidFill>
                  <a:srgbClr val="000000"/>
                </a:solidFill>
                <a:latin typeface="Archivo Black"/>
              </a:rPr>
              <a:t>Degeneration</a:t>
            </a:r>
          </a:p>
        </p:txBody>
      </p:sp>
      <p:sp>
        <p:nvSpPr>
          <p:cNvPr name="TextBox 5" id="5"/>
          <p:cNvSpPr txBox="true"/>
          <p:nvPr/>
        </p:nvSpPr>
        <p:spPr>
          <a:xfrm rot="0">
            <a:off x="8469671" y="6879638"/>
            <a:ext cx="8789629" cy="2628185"/>
          </a:xfrm>
          <a:prstGeom prst="rect">
            <a:avLst/>
          </a:prstGeom>
        </p:spPr>
        <p:txBody>
          <a:bodyPr anchor="t" rtlCol="false" tIns="0" lIns="0" bIns="0" rIns="0">
            <a:spAutoFit/>
          </a:bodyPr>
          <a:lstStyle/>
          <a:p>
            <a:pPr algn="l">
              <a:lnSpc>
                <a:spcPts val="5298"/>
              </a:lnSpc>
              <a:spcBef>
                <a:spcPct val="0"/>
              </a:spcBef>
            </a:pPr>
            <a:r>
              <a:rPr lang="en-US" sz="3784">
                <a:solidFill>
                  <a:srgbClr val="000000"/>
                </a:solidFill>
                <a:latin typeface="IBM Plex Sans Italics"/>
              </a:rPr>
              <a:t>‘</a:t>
            </a:r>
            <a:r>
              <a:rPr lang="en-US" sz="3784">
                <a:solidFill>
                  <a:srgbClr val="000000"/>
                </a:solidFill>
                <a:latin typeface="IBM Plex Sans Italics"/>
              </a:rPr>
              <a:t>The reality of regeneration for residents involved multiple layers of physical, social, symbolic and psychosocial ‘degeneration’</a:t>
            </a:r>
            <a:r>
              <a:rPr lang="en-US" sz="3784">
                <a:solidFill>
                  <a:srgbClr val="000000"/>
                </a:solidFill>
                <a:latin typeface="IBM Plex Sans"/>
              </a:rPr>
              <a:t>’ (Watt, 2023:351)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265471" y="502442"/>
            <a:ext cx="5679438" cy="7163175"/>
          </a:xfrm>
          <a:custGeom>
            <a:avLst/>
            <a:gdLst/>
            <a:ahLst/>
            <a:cxnLst/>
            <a:rect r="r" b="b" t="t" l="l"/>
            <a:pathLst>
              <a:path h="7163175" w="5679438">
                <a:moveTo>
                  <a:pt x="0" y="0"/>
                </a:moveTo>
                <a:lnTo>
                  <a:pt x="5679438" y="0"/>
                </a:lnTo>
                <a:lnTo>
                  <a:pt x="5679438" y="7163175"/>
                </a:lnTo>
                <a:lnTo>
                  <a:pt x="0" y="7163175"/>
                </a:lnTo>
                <a:lnTo>
                  <a:pt x="0" y="0"/>
                </a:lnTo>
                <a:close/>
              </a:path>
            </a:pathLst>
          </a:custGeom>
          <a:blipFill>
            <a:blip r:embed="rId2"/>
            <a:stretch>
              <a:fillRect l="-16621" t="-11077" r="-18817" b="-32103"/>
            </a:stretch>
          </a:blipFill>
        </p:spPr>
      </p:sp>
      <p:sp>
        <p:nvSpPr>
          <p:cNvPr name="Freeform 3" id="3"/>
          <p:cNvSpPr/>
          <p:nvPr/>
        </p:nvSpPr>
        <p:spPr>
          <a:xfrm flipH="false" flipV="false" rot="0">
            <a:off x="6328014" y="482137"/>
            <a:ext cx="5895367" cy="7183480"/>
          </a:xfrm>
          <a:custGeom>
            <a:avLst/>
            <a:gdLst/>
            <a:ahLst/>
            <a:cxnLst/>
            <a:rect r="r" b="b" t="t" l="l"/>
            <a:pathLst>
              <a:path h="7183480" w="5895367">
                <a:moveTo>
                  <a:pt x="0" y="0"/>
                </a:moveTo>
                <a:lnTo>
                  <a:pt x="5895367" y="0"/>
                </a:lnTo>
                <a:lnTo>
                  <a:pt x="5895367" y="7183480"/>
                </a:lnTo>
                <a:lnTo>
                  <a:pt x="0" y="7183480"/>
                </a:lnTo>
                <a:lnTo>
                  <a:pt x="0" y="0"/>
                </a:lnTo>
                <a:close/>
              </a:path>
            </a:pathLst>
          </a:custGeom>
          <a:blipFill>
            <a:blip r:embed="rId3"/>
            <a:stretch>
              <a:fillRect l="-25146" t="-21870" r="-11099" b="-27216"/>
            </a:stretch>
          </a:blipFill>
        </p:spPr>
      </p:sp>
      <p:sp>
        <p:nvSpPr>
          <p:cNvPr name="Freeform 4" id="4"/>
          <p:cNvSpPr/>
          <p:nvPr/>
        </p:nvSpPr>
        <p:spPr>
          <a:xfrm flipH="false" flipV="false" rot="0">
            <a:off x="12625536" y="502442"/>
            <a:ext cx="5396992" cy="7163175"/>
          </a:xfrm>
          <a:custGeom>
            <a:avLst/>
            <a:gdLst/>
            <a:ahLst/>
            <a:cxnLst/>
            <a:rect r="r" b="b" t="t" l="l"/>
            <a:pathLst>
              <a:path h="7163175" w="5396992">
                <a:moveTo>
                  <a:pt x="0" y="0"/>
                </a:moveTo>
                <a:lnTo>
                  <a:pt x="5396993" y="0"/>
                </a:lnTo>
                <a:lnTo>
                  <a:pt x="5396993" y="7163175"/>
                </a:lnTo>
                <a:lnTo>
                  <a:pt x="0" y="7163175"/>
                </a:lnTo>
                <a:lnTo>
                  <a:pt x="0" y="0"/>
                </a:lnTo>
                <a:close/>
              </a:path>
            </a:pathLst>
          </a:custGeom>
          <a:blipFill>
            <a:blip r:embed="rId4"/>
            <a:stretch>
              <a:fillRect l="0" t="-573" r="0" b="-33370"/>
            </a:stretch>
          </a:blipFill>
        </p:spPr>
      </p:sp>
      <p:sp>
        <p:nvSpPr>
          <p:cNvPr name="TextBox 5" id="5"/>
          <p:cNvSpPr txBox="true"/>
          <p:nvPr/>
        </p:nvSpPr>
        <p:spPr>
          <a:xfrm rot="0">
            <a:off x="502541" y="7598942"/>
            <a:ext cx="17470113" cy="2088774"/>
          </a:xfrm>
          <a:prstGeom prst="rect">
            <a:avLst/>
          </a:prstGeom>
        </p:spPr>
        <p:txBody>
          <a:bodyPr anchor="t" rtlCol="false" tIns="0" lIns="0" bIns="0" rIns="0">
            <a:spAutoFit/>
          </a:bodyPr>
          <a:lstStyle/>
          <a:p>
            <a:pPr algn="l">
              <a:lnSpc>
                <a:spcPts val="5620"/>
              </a:lnSpc>
              <a:spcBef>
                <a:spcPct val="0"/>
              </a:spcBef>
            </a:pPr>
            <a:r>
              <a:rPr lang="en-US" sz="4014">
                <a:solidFill>
                  <a:srgbClr val="000000"/>
                </a:solidFill>
                <a:latin typeface="IBM Plex Sans"/>
              </a:rPr>
              <a:t>‘</a:t>
            </a:r>
            <a:r>
              <a:rPr lang="en-US" sz="4014">
                <a:solidFill>
                  <a:srgbClr val="000000"/>
                </a:solidFill>
                <a:latin typeface="IBM Plex Sans Italics"/>
              </a:rPr>
              <a:t>Regeneration’s demonic alter ego in the form of financial disinvestment in those areas and their accelerated physical, social and symbolic deterioration over and above any original problems they might have</a:t>
            </a:r>
            <a:r>
              <a:rPr lang="en-US" sz="4014">
                <a:solidFill>
                  <a:srgbClr val="000000"/>
                </a:solidFill>
                <a:latin typeface="IBM Plex Sans"/>
              </a:rPr>
              <a:t>’ (Watt, 2021:263)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605778" y="-302854"/>
            <a:ext cx="19153345" cy="10931852"/>
          </a:xfrm>
          <a:custGeom>
            <a:avLst/>
            <a:gdLst/>
            <a:ahLst/>
            <a:cxnLst/>
            <a:rect r="r" b="b" t="t" l="l"/>
            <a:pathLst>
              <a:path h="10931852" w="19153345">
                <a:moveTo>
                  <a:pt x="0" y="0"/>
                </a:moveTo>
                <a:lnTo>
                  <a:pt x="19153345" y="0"/>
                </a:lnTo>
                <a:lnTo>
                  <a:pt x="19153345" y="10931852"/>
                </a:lnTo>
                <a:lnTo>
                  <a:pt x="0" y="10931852"/>
                </a:lnTo>
                <a:lnTo>
                  <a:pt x="0" y="0"/>
                </a:lnTo>
                <a:close/>
              </a:path>
            </a:pathLst>
          </a:custGeom>
          <a:blipFill>
            <a:blip r:embed="rId2"/>
            <a:stretch>
              <a:fillRect l="-4891" t="0" r="-5502" b="-19602"/>
            </a:stretch>
          </a:blipFill>
        </p:spPr>
      </p:sp>
      <p:sp>
        <p:nvSpPr>
          <p:cNvPr name="TextBox 3" id="3"/>
          <p:cNvSpPr txBox="true"/>
          <p:nvPr/>
        </p:nvSpPr>
        <p:spPr>
          <a:xfrm rot="0">
            <a:off x="1028700" y="417603"/>
            <a:ext cx="4444214" cy="1398523"/>
          </a:xfrm>
          <a:prstGeom prst="rect">
            <a:avLst/>
          </a:prstGeom>
        </p:spPr>
        <p:txBody>
          <a:bodyPr anchor="t" rtlCol="false" tIns="0" lIns="0" bIns="0" rIns="0">
            <a:spAutoFit/>
          </a:bodyPr>
          <a:lstStyle/>
          <a:p>
            <a:pPr algn="just">
              <a:lnSpc>
                <a:spcPts val="11484"/>
              </a:lnSpc>
              <a:spcBef>
                <a:spcPct val="0"/>
              </a:spcBef>
            </a:pPr>
            <a:r>
              <a:rPr lang="en-US" sz="8203">
                <a:solidFill>
                  <a:srgbClr val="000000"/>
                </a:solidFill>
                <a:latin typeface="Archivo Black"/>
              </a:rPr>
              <a:t>Crime</a:t>
            </a:r>
          </a:p>
        </p:txBody>
      </p:sp>
      <p:sp>
        <p:nvSpPr>
          <p:cNvPr name="TextBox 4" id="4"/>
          <p:cNvSpPr txBox="true"/>
          <p:nvPr/>
        </p:nvSpPr>
        <p:spPr>
          <a:xfrm rot="0">
            <a:off x="541282" y="2319139"/>
            <a:ext cx="13844298" cy="7353305"/>
          </a:xfrm>
          <a:prstGeom prst="rect">
            <a:avLst/>
          </a:prstGeom>
        </p:spPr>
        <p:txBody>
          <a:bodyPr anchor="t" rtlCol="false" tIns="0" lIns="0" bIns="0" rIns="0">
            <a:spAutoFit/>
          </a:bodyPr>
          <a:lstStyle/>
          <a:p>
            <a:pPr algn="l" marL="748317" indent="-374159" lvl="1">
              <a:lnSpc>
                <a:spcPts val="4852"/>
              </a:lnSpc>
              <a:buFont typeface="Arial"/>
              <a:buChar char="•"/>
            </a:pPr>
            <a:r>
              <a:rPr lang="en-US" sz="3466">
                <a:solidFill>
                  <a:srgbClr val="000000"/>
                </a:solidFill>
                <a:latin typeface="IBM Plex Sans"/>
              </a:rPr>
              <a:t>The three residents who live/lived on the estate said there had been a noticeable increase in crime in the past 10/15 years </a:t>
            </a:r>
          </a:p>
          <a:p>
            <a:pPr algn="l" marL="748317" indent="-374159" lvl="1">
              <a:lnSpc>
                <a:spcPts val="4852"/>
              </a:lnSpc>
              <a:buFont typeface="Arial"/>
              <a:buChar char="•"/>
            </a:pPr>
            <a:r>
              <a:rPr lang="en-US" sz="3466">
                <a:solidFill>
                  <a:srgbClr val="000000"/>
                </a:solidFill>
                <a:latin typeface="IBM Plex Sans"/>
              </a:rPr>
              <a:t>Multiple residents describe traumatic personal experiences with crime</a:t>
            </a:r>
          </a:p>
          <a:p>
            <a:pPr algn="l" marL="748317" indent="-374159" lvl="1">
              <a:lnSpc>
                <a:spcPts val="4852"/>
              </a:lnSpc>
              <a:buFont typeface="Arial"/>
              <a:buChar char="•"/>
            </a:pPr>
            <a:r>
              <a:rPr lang="en-US" sz="3466">
                <a:solidFill>
                  <a:srgbClr val="000000"/>
                </a:solidFill>
                <a:latin typeface="IBM Plex Sans"/>
              </a:rPr>
              <a:t>Resident 2 states that crime has been designed into the new builds and has been attacked multiple times</a:t>
            </a:r>
          </a:p>
          <a:p>
            <a:pPr algn="l" marL="748317" indent="-374159" lvl="1">
              <a:lnSpc>
                <a:spcPts val="4852"/>
              </a:lnSpc>
              <a:buFont typeface="Arial"/>
              <a:buChar char="•"/>
            </a:pPr>
            <a:r>
              <a:rPr lang="en-US" sz="3466">
                <a:solidFill>
                  <a:srgbClr val="000000"/>
                </a:solidFill>
                <a:latin typeface="IBM Plex Sans"/>
              </a:rPr>
              <a:t>Resident 1 won’t go out at night after one of her assistant dogs got attacked</a:t>
            </a:r>
          </a:p>
          <a:p>
            <a:pPr algn="l" marL="748317" indent="-374159" lvl="1">
              <a:lnSpc>
                <a:spcPts val="4852"/>
              </a:lnSpc>
              <a:buFont typeface="Arial"/>
              <a:buChar char="•"/>
            </a:pPr>
            <a:r>
              <a:rPr lang="en-US" sz="3466">
                <a:solidFill>
                  <a:srgbClr val="000000"/>
                </a:solidFill>
                <a:latin typeface="IBM Plex Sans"/>
              </a:rPr>
              <a:t>Resident 3 lives with PTSD due to increased crime levels on the estate from the late 2000s</a:t>
            </a:r>
          </a:p>
          <a:p>
            <a:pPr algn="l" marL="748317" indent="-374159" lvl="1">
              <a:lnSpc>
                <a:spcPts val="4852"/>
              </a:lnSpc>
              <a:buFont typeface="Arial"/>
              <a:buChar char="•"/>
            </a:pPr>
            <a:r>
              <a:rPr lang="en-US" sz="3466">
                <a:solidFill>
                  <a:srgbClr val="000000"/>
                </a:solidFill>
                <a:latin typeface="IBM Plex Sans"/>
              </a:rPr>
              <a:t>Resident 3 mentions that the crime increase was due to the merging of another nearby estate that was notorious for crime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822215" y="1028700"/>
            <a:ext cx="8919323" cy="7588869"/>
          </a:xfrm>
          <a:custGeom>
            <a:avLst/>
            <a:gdLst/>
            <a:ahLst/>
            <a:cxnLst/>
            <a:rect r="r" b="b" t="t" l="l"/>
            <a:pathLst>
              <a:path h="7588869" w="8919323">
                <a:moveTo>
                  <a:pt x="0" y="0"/>
                </a:moveTo>
                <a:lnTo>
                  <a:pt x="8919323" y="0"/>
                </a:lnTo>
                <a:lnTo>
                  <a:pt x="8919323" y="7588869"/>
                </a:lnTo>
                <a:lnTo>
                  <a:pt x="0" y="7588869"/>
                </a:lnTo>
                <a:lnTo>
                  <a:pt x="0" y="0"/>
                </a:lnTo>
                <a:close/>
              </a:path>
            </a:pathLst>
          </a:custGeom>
          <a:blipFill>
            <a:blip r:embed="rId2"/>
            <a:stretch>
              <a:fillRect l="-32645" t="0" r="-18613" b="0"/>
            </a:stretch>
          </a:blipFill>
        </p:spPr>
      </p:sp>
      <p:sp>
        <p:nvSpPr>
          <p:cNvPr name="Freeform 3" id="3"/>
          <p:cNvSpPr/>
          <p:nvPr/>
        </p:nvSpPr>
        <p:spPr>
          <a:xfrm flipH="false" flipV="false" rot="0">
            <a:off x="8706123" y="2274391"/>
            <a:ext cx="8825509" cy="5097487"/>
          </a:xfrm>
          <a:custGeom>
            <a:avLst/>
            <a:gdLst/>
            <a:ahLst/>
            <a:cxnLst/>
            <a:rect r="r" b="b" t="t" l="l"/>
            <a:pathLst>
              <a:path h="5097487" w="8825509">
                <a:moveTo>
                  <a:pt x="0" y="0"/>
                </a:moveTo>
                <a:lnTo>
                  <a:pt x="8825508" y="0"/>
                </a:lnTo>
                <a:lnTo>
                  <a:pt x="8825508" y="5097487"/>
                </a:lnTo>
                <a:lnTo>
                  <a:pt x="0" y="5097487"/>
                </a:lnTo>
                <a:lnTo>
                  <a:pt x="0" y="0"/>
                </a:lnTo>
                <a:close/>
              </a:path>
            </a:pathLst>
          </a:custGeom>
          <a:blipFill>
            <a:blip r:embed="rId3"/>
            <a:stretch>
              <a:fillRect l="-25392" t="0" r="-35794" b="0"/>
            </a:stretch>
          </a:blipFill>
        </p:spPr>
      </p:sp>
      <p:sp>
        <p:nvSpPr>
          <p:cNvPr name="TextBox 4" id="4"/>
          <p:cNvSpPr txBox="true"/>
          <p:nvPr/>
        </p:nvSpPr>
        <p:spPr>
          <a:xfrm rot="0">
            <a:off x="763134" y="-653713"/>
            <a:ext cx="15400151" cy="2496456"/>
          </a:xfrm>
          <a:prstGeom prst="rect">
            <a:avLst/>
          </a:prstGeom>
        </p:spPr>
        <p:txBody>
          <a:bodyPr anchor="t" rtlCol="false" tIns="0" lIns="0" bIns="0" rIns="0">
            <a:spAutoFit/>
          </a:bodyPr>
          <a:lstStyle/>
          <a:p>
            <a:pPr algn="l">
              <a:lnSpc>
                <a:spcPts val="10057"/>
              </a:lnSpc>
              <a:spcBef>
                <a:spcPct val="0"/>
              </a:spcBef>
            </a:pPr>
          </a:p>
          <a:p>
            <a:pPr algn="l">
              <a:lnSpc>
                <a:spcPts val="10057"/>
              </a:lnSpc>
            </a:pPr>
            <a:r>
              <a:rPr lang="en-US" sz="7184">
                <a:solidFill>
                  <a:srgbClr val="000000"/>
                </a:solidFill>
                <a:latin typeface="Archivo Black"/>
              </a:rPr>
              <a:t>Art washing and Gentrification</a:t>
            </a:r>
          </a:p>
        </p:txBody>
      </p:sp>
      <p:sp>
        <p:nvSpPr>
          <p:cNvPr name="TextBox 5" id="5"/>
          <p:cNvSpPr txBox="true"/>
          <p:nvPr/>
        </p:nvSpPr>
        <p:spPr>
          <a:xfrm rot="0">
            <a:off x="362461" y="6474155"/>
            <a:ext cx="16201497" cy="3086460"/>
          </a:xfrm>
          <a:prstGeom prst="rect">
            <a:avLst/>
          </a:prstGeom>
        </p:spPr>
        <p:txBody>
          <a:bodyPr anchor="t" rtlCol="false" tIns="0" lIns="0" bIns="0" rIns="0">
            <a:spAutoFit/>
          </a:bodyPr>
          <a:lstStyle/>
          <a:p>
            <a:pPr algn="l">
              <a:lnSpc>
                <a:spcPts val="4916"/>
              </a:lnSpc>
              <a:spcBef>
                <a:spcPct val="0"/>
              </a:spcBef>
            </a:pPr>
          </a:p>
          <a:p>
            <a:pPr algn="l" marL="758268" indent="-379134" lvl="1">
              <a:lnSpc>
                <a:spcPts val="4916"/>
              </a:lnSpc>
              <a:spcBef>
                <a:spcPct val="0"/>
              </a:spcBef>
              <a:buFont typeface="Arial"/>
              <a:buChar char="•"/>
            </a:pPr>
            <a:r>
              <a:rPr lang="en-US" sz="3512">
                <a:solidFill>
                  <a:srgbClr val="000000"/>
                </a:solidFill>
                <a:latin typeface="IBM Plex Sans"/>
              </a:rPr>
              <a:t>Bow Arts’ Lakeside Centre Shortlisted for The Pineapples Awards in 2023 </a:t>
            </a:r>
          </a:p>
          <a:p>
            <a:pPr algn="l" marL="758268" indent="-379134" lvl="1">
              <a:lnSpc>
                <a:spcPts val="4916"/>
              </a:lnSpc>
              <a:buFont typeface="Arial"/>
              <a:buChar char="•"/>
            </a:pPr>
            <a:r>
              <a:rPr lang="en-US" sz="3512">
                <a:solidFill>
                  <a:srgbClr val="000000"/>
                </a:solidFill>
                <a:latin typeface="IBM Plex Sans"/>
              </a:rPr>
              <a:t>Renovations of the building have been funded by City Hall’s Regeneration Fund, with support from the London Economic Action Partnership (LEAP), Peabody, Bow Arts and Arts Council England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383580" y="1998535"/>
            <a:ext cx="8018316" cy="6414653"/>
          </a:xfrm>
          <a:custGeom>
            <a:avLst/>
            <a:gdLst/>
            <a:ahLst/>
            <a:cxnLst/>
            <a:rect r="r" b="b" t="t" l="l"/>
            <a:pathLst>
              <a:path h="6414653" w="8018316">
                <a:moveTo>
                  <a:pt x="0" y="0"/>
                </a:moveTo>
                <a:lnTo>
                  <a:pt x="8018316" y="0"/>
                </a:lnTo>
                <a:lnTo>
                  <a:pt x="8018316" y="6414653"/>
                </a:lnTo>
                <a:lnTo>
                  <a:pt x="0" y="6414653"/>
                </a:lnTo>
                <a:lnTo>
                  <a:pt x="0" y="0"/>
                </a:lnTo>
                <a:close/>
              </a:path>
            </a:pathLst>
          </a:custGeom>
          <a:blipFill>
            <a:blip r:embed="rId2"/>
            <a:stretch>
              <a:fillRect l="0" t="0" r="0" b="0"/>
            </a:stretch>
          </a:blipFill>
        </p:spPr>
      </p:sp>
      <p:sp>
        <p:nvSpPr>
          <p:cNvPr name="Freeform 3" id="3"/>
          <p:cNvSpPr/>
          <p:nvPr/>
        </p:nvSpPr>
        <p:spPr>
          <a:xfrm flipH="false" flipV="false" rot="0">
            <a:off x="8044706" y="2596302"/>
            <a:ext cx="9801243" cy="6840451"/>
          </a:xfrm>
          <a:custGeom>
            <a:avLst/>
            <a:gdLst/>
            <a:ahLst/>
            <a:cxnLst/>
            <a:rect r="r" b="b" t="t" l="l"/>
            <a:pathLst>
              <a:path h="6840451" w="9801243">
                <a:moveTo>
                  <a:pt x="0" y="0"/>
                </a:moveTo>
                <a:lnTo>
                  <a:pt x="9801243" y="0"/>
                </a:lnTo>
                <a:lnTo>
                  <a:pt x="9801243" y="6840451"/>
                </a:lnTo>
                <a:lnTo>
                  <a:pt x="0" y="6840451"/>
                </a:lnTo>
                <a:lnTo>
                  <a:pt x="0" y="0"/>
                </a:lnTo>
                <a:close/>
              </a:path>
            </a:pathLst>
          </a:custGeom>
          <a:blipFill>
            <a:blip r:embed="rId3"/>
            <a:stretch>
              <a:fillRect l="0" t="0" r="0" b="0"/>
            </a:stretch>
          </a:blipFill>
        </p:spPr>
      </p:sp>
      <p:sp>
        <p:nvSpPr>
          <p:cNvPr name="Freeform 4" id="4"/>
          <p:cNvSpPr/>
          <p:nvPr/>
        </p:nvSpPr>
        <p:spPr>
          <a:xfrm flipH="false" flipV="false" rot="0">
            <a:off x="4989902" y="1739041"/>
            <a:ext cx="13042623" cy="1714523"/>
          </a:xfrm>
          <a:custGeom>
            <a:avLst/>
            <a:gdLst/>
            <a:ahLst/>
            <a:cxnLst/>
            <a:rect r="r" b="b" t="t" l="l"/>
            <a:pathLst>
              <a:path h="1714523" w="13042623">
                <a:moveTo>
                  <a:pt x="0" y="0"/>
                </a:moveTo>
                <a:lnTo>
                  <a:pt x="13042623" y="0"/>
                </a:lnTo>
                <a:lnTo>
                  <a:pt x="13042623" y="1714523"/>
                </a:lnTo>
                <a:lnTo>
                  <a:pt x="0" y="1714523"/>
                </a:lnTo>
                <a:lnTo>
                  <a:pt x="0" y="0"/>
                </a:lnTo>
                <a:close/>
              </a:path>
            </a:pathLst>
          </a:custGeom>
          <a:blipFill>
            <a:blip r:embed="rId4"/>
            <a:stretch>
              <a:fillRect l="0" t="0" r="0" b="0"/>
            </a:stretch>
          </a:blipFill>
        </p:spPr>
      </p:sp>
      <p:sp>
        <p:nvSpPr>
          <p:cNvPr name="Freeform 5" id="5"/>
          <p:cNvSpPr/>
          <p:nvPr/>
        </p:nvSpPr>
        <p:spPr>
          <a:xfrm flipH="false" flipV="false" rot="0">
            <a:off x="4061349" y="6958253"/>
            <a:ext cx="7245028" cy="1137748"/>
          </a:xfrm>
          <a:custGeom>
            <a:avLst/>
            <a:gdLst/>
            <a:ahLst/>
            <a:cxnLst/>
            <a:rect r="r" b="b" t="t" l="l"/>
            <a:pathLst>
              <a:path h="1137748" w="7245028">
                <a:moveTo>
                  <a:pt x="0" y="0"/>
                </a:moveTo>
                <a:lnTo>
                  <a:pt x="7245027" y="0"/>
                </a:lnTo>
                <a:lnTo>
                  <a:pt x="7245027" y="1137748"/>
                </a:lnTo>
                <a:lnTo>
                  <a:pt x="0" y="1137748"/>
                </a:lnTo>
                <a:lnTo>
                  <a:pt x="0" y="0"/>
                </a:lnTo>
                <a:close/>
              </a:path>
            </a:pathLst>
          </a:custGeom>
          <a:blipFill>
            <a:blip r:embed="rId5"/>
            <a:stretch>
              <a:fillRect l="-8822" t="-45972" r="-15303" b="-212755"/>
            </a:stretch>
          </a:blipFill>
        </p:spPr>
      </p:sp>
      <p:sp>
        <p:nvSpPr>
          <p:cNvPr name="Freeform 6" id="6"/>
          <p:cNvSpPr/>
          <p:nvPr/>
        </p:nvSpPr>
        <p:spPr>
          <a:xfrm flipH="false" flipV="false" rot="0">
            <a:off x="556009" y="8340631"/>
            <a:ext cx="12512429" cy="1660417"/>
          </a:xfrm>
          <a:custGeom>
            <a:avLst/>
            <a:gdLst/>
            <a:ahLst/>
            <a:cxnLst/>
            <a:rect r="r" b="b" t="t" l="l"/>
            <a:pathLst>
              <a:path h="1660417" w="12512429">
                <a:moveTo>
                  <a:pt x="0" y="0"/>
                </a:moveTo>
                <a:lnTo>
                  <a:pt x="12512428" y="0"/>
                </a:lnTo>
                <a:lnTo>
                  <a:pt x="12512428" y="1660417"/>
                </a:lnTo>
                <a:lnTo>
                  <a:pt x="0" y="1660417"/>
                </a:lnTo>
                <a:lnTo>
                  <a:pt x="0" y="0"/>
                </a:lnTo>
                <a:close/>
              </a:path>
            </a:pathLst>
          </a:custGeom>
          <a:blipFill>
            <a:blip r:embed="rId6"/>
            <a:stretch>
              <a:fillRect l="0" t="0" r="0" b="0"/>
            </a:stretch>
          </a:blipFill>
        </p:spPr>
      </p:sp>
      <p:sp>
        <p:nvSpPr>
          <p:cNvPr name="TextBox 7" id="7"/>
          <p:cNvSpPr txBox="true"/>
          <p:nvPr/>
        </p:nvSpPr>
        <p:spPr>
          <a:xfrm rot="0">
            <a:off x="701204" y="457109"/>
            <a:ext cx="12640575" cy="844248"/>
          </a:xfrm>
          <a:prstGeom prst="rect">
            <a:avLst/>
          </a:prstGeom>
        </p:spPr>
        <p:txBody>
          <a:bodyPr anchor="t" rtlCol="false" tIns="0" lIns="0" bIns="0" rIns="0">
            <a:spAutoFit/>
          </a:bodyPr>
          <a:lstStyle/>
          <a:p>
            <a:pPr algn="l">
              <a:lnSpc>
                <a:spcPts val="6417"/>
              </a:lnSpc>
            </a:pPr>
            <a:r>
              <a:rPr lang="en-US" sz="5887">
                <a:solidFill>
                  <a:srgbClr val="000000"/>
                </a:solidFill>
                <a:latin typeface="Archivo Black Italics"/>
              </a:rPr>
              <a:t>The concept of ‘</a:t>
            </a:r>
            <a:r>
              <a:rPr lang="en-US" sz="5887">
                <a:solidFill>
                  <a:srgbClr val="000000"/>
                </a:solidFill>
                <a:latin typeface="Archivo Black"/>
              </a:rPr>
              <a:t>Failed Utopia’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955510" y="-1729312"/>
            <a:ext cx="19243510" cy="12845043"/>
          </a:xfrm>
          <a:custGeom>
            <a:avLst/>
            <a:gdLst/>
            <a:ahLst/>
            <a:cxnLst/>
            <a:rect r="r" b="b" t="t" l="l"/>
            <a:pathLst>
              <a:path h="12845043" w="19243510">
                <a:moveTo>
                  <a:pt x="0" y="0"/>
                </a:moveTo>
                <a:lnTo>
                  <a:pt x="19243510" y="0"/>
                </a:lnTo>
                <a:lnTo>
                  <a:pt x="19243510" y="12845043"/>
                </a:lnTo>
                <a:lnTo>
                  <a:pt x="0" y="12845043"/>
                </a:lnTo>
                <a:lnTo>
                  <a:pt x="0" y="0"/>
                </a:lnTo>
                <a:close/>
              </a:path>
            </a:pathLst>
          </a:custGeom>
          <a:blipFill>
            <a:blip r:embed="rId2"/>
            <a:stretch>
              <a:fillRect l="0" t="0" r="0" b="0"/>
            </a:stretch>
          </a:blipFill>
        </p:spPr>
      </p:sp>
      <p:sp>
        <p:nvSpPr>
          <p:cNvPr name="TextBox 3" id="3"/>
          <p:cNvSpPr txBox="true"/>
          <p:nvPr/>
        </p:nvSpPr>
        <p:spPr>
          <a:xfrm rot="0">
            <a:off x="10750351" y="661793"/>
            <a:ext cx="6508949" cy="3805312"/>
          </a:xfrm>
          <a:prstGeom prst="rect">
            <a:avLst/>
          </a:prstGeom>
        </p:spPr>
        <p:txBody>
          <a:bodyPr anchor="t" rtlCol="false" tIns="0" lIns="0" bIns="0" rIns="0">
            <a:spAutoFit/>
          </a:bodyPr>
          <a:lstStyle/>
          <a:p>
            <a:pPr algn="ctr">
              <a:lnSpc>
                <a:spcPts val="5069"/>
              </a:lnSpc>
              <a:spcBef>
                <a:spcPct val="0"/>
              </a:spcBef>
            </a:pPr>
            <a:r>
              <a:rPr lang="en-US" sz="3620">
                <a:solidFill>
                  <a:srgbClr val="000000"/>
                </a:solidFill>
                <a:latin typeface="IBM Plex Sans Italics"/>
              </a:rPr>
              <a:t>‘</a:t>
            </a:r>
            <a:r>
              <a:rPr lang="en-US" sz="3620">
                <a:solidFill>
                  <a:srgbClr val="000000"/>
                </a:solidFill>
                <a:latin typeface="IBM Plex Sans Italics"/>
              </a:rPr>
              <a:t>Thamesmead residents are invited to the iconic Lakeside Centre on Tuesday 10 May for a special open studios event, celebrating the building’s £2.7m refurbishment.’</a:t>
            </a:r>
          </a:p>
        </p:txBody>
      </p:sp>
      <p:sp>
        <p:nvSpPr>
          <p:cNvPr name="TextBox 4" id="4"/>
          <p:cNvSpPr txBox="true"/>
          <p:nvPr/>
        </p:nvSpPr>
        <p:spPr>
          <a:xfrm rot="0">
            <a:off x="-610443" y="8487443"/>
            <a:ext cx="17869743" cy="770857"/>
          </a:xfrm>
          <a:prstGeom prst="rect">
            <a:avLst/>
          </a:prstGeom>
        </p:spPr>
        <p:txBody>
          <a:bodyPr anchor="t" rtlCol="false" tIns="0" lIns="0" bIns="0" rIns="0">
            <a:spAutoFit/>
          </a:bodyPr>
          <a:lstStyle/>
          <a:p>
            <a:pPr algn="ctr">
              <a:lnSpc>
                <a:spcPts val="6355"/>
              </a:lnSpc>
              <a:spcBef>
                <a:spcPct val="0"/>
              </a:spcBef>
            </a:pPr>
            <a:r>
              <a:rPr lang="en-US" sz="4539">
                <a:solidFill>
                  <a:srgbClr val="000000"/>
                </a:solidFill>
                <a:latin typeface="IBM Plex Sans Bold Italics"/>
              </a:rPr>
              <a:t>‘People are really poor here, this is not what they need’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8755628" cy="10557032"/>
          </a:xfrm>
          <a:custGeom>
            <a:avLst/>
            <a:gdLst/>
            <a:ahLst/>
            <a:cxnLst/>
            <a:rect r="r" b="b" t="t" l="l"/>
            <a:pathLst>
              <a:path h="10557032" w="18755628">
                <a:moveTo>
                  <a:pt x="18755628" y="0"/>
                </a:moveTo>
                <a:lnTo>
                  <a:pt x="0" y="0"/>
                </a:lnTo>
                <a:lnTo>
                  <a:pt x="0" y="10557032"/>
                </a:lnTo>
                <a:lnTo>
                  <a:pt x="18755628" y="10557032"/>
                </a:lnTo>
                <a:lnTo>
                  <a:pt x="18755628" y="0"/>
                </a:lnTo>
                <a:close/>
              </a:path>
            </a:pathLst>
          </a:custGeom>
          <a:blipFill>
            <a:blip r:embed="rId2"/>
            <a:stretch>
              <a:fillRect l="0" t="0" r="0" b="-43608"/>
            </a:stretch>
          </a:blipFill>
        </p:spPr>
      </p:sp>
      <p:sp>
        <p:nvSpPr>
          <p:cNvPr name="TextBox 3" id="3"/>
          <p:cNvSpPr txBox="true"/>
          <p:nvPr/>
        </p:nvSpPr>
        <p:spPr>
          <a:xfrm rot="0">
            <a:off x="1028700" y="-1099029"/>
            <a:ext cx="12312331" cy="3541618"/>
          </a:xfrm>
          <a:prstGeom prst="rect">
            <a:avLst/>
          </a:prstGeom>
        </p:spPr>
        <p:txBody>
          <a:bodyPr anchor="t" rtlCol="false" tIns="0" lIns="0" bIns="0" rIns="0">
            <a:spAutoFit/>
          </a:bodyPr>
          <a:lstStyle/>
          <a:p>
            <a:pPr algn="l">
              <a:lnSpc>
                <a:spcPts val="14196"/>
              </a:lnSpc>
            </a:pPr>
          </a:p>
          <a:p>
            <a:pPr algn="l">
              <a:lnSpc>
                <a:spcPts val="14196"/>
              </a:lnSpc>
            </a:pPr>
            <a:r>
              <a:rPr lang="en-US" sz="10140">
                <a:solidFill>
                  <a:srgbClr val="000000"/>
                </a:solidFill>
                <a:latin typeface="Archivo Black"/>
              </a:rPr>
              <a:t>Social Exclusion</a:t>
            </a:r>
          </a:p>
        </p:txBody>
      </p:sp>
      <p:sp>
        <p:nvSpPr>
          <p:cNvPr name="TextBox 4" id="4"/>
          <p:cNvSpPr txBox="true"/>
          <p:nvPr/>
        </p:nvSpPr>
        <p:spPr>
          <a:xfrm rot="0">
            <a:off x="598479" y="3228915"/>
            <a:ext cx="16660821" cy="6262394"/>
          </a:xfrm>
          <a:prstGeom prst="rect">
            <a:avLst/>
          </a:prstGeom>
        </p:spPr>
        <p:txBody>
          <a:bodyPr anchor="t" rtlCol="false" tIns="0" lIns="0" bIns="0" rIns="0">
            <a:spAutoFit/>
          </a:bodyPr>
          <a:lstStyle/>
          <a:p>
            <a:pPr algn="l" marL="957359" indent="-478679" lvl="1">
              <a:lnSpc>
                <a:spcPts val="6207"/>
              </a:lnSpc>
              <a:buFont typeface="Arial"/>
              <a:buChar char="•"/>
            </a:pPr>
            <a:r>
              <a:rPr lang="en-US" sz="4434">
                <a:solidFill>
                  <a:srgbClr val="000000"/>
                </a:solidFill>
                <a:latin typeface="IBM Plex Sans"/>
              </a:rPr>
              <a:t>Local infrastructure is overwhelmed, hard to book doctors and dentist appointments</a:t>
            </a:r>
          </a:p>
          <a:p>
            <a:pPr algn="l" marL="957359" indent="-478679" lvl="1">
              <a:lnSpc>
                <a:spcPts val="6207"/>
              </a:lnSpc>
              <a:buFont typeface="Arial"/>
              <a:buChar char="•"/>
            </a:pPr>
            <a:r>
              <a:rPr lang="en-US" sz="4434">
                <a:solidFill>
                  <a:srgbClr val="000000"/>
                </a:solidFill>
                <a:latin typeface="IBM Plex Sans"/>
              </a:rPr>
              <a:t>The only cafe was the Morrisons cafe, which has now closed</a:t>
            </a:r>
          </a:p>
          <a:p>
            <a:pPr algn="l" marL="957359" indent="-478679" lvl="1">
              <a:lnSpc>
                <a:spcPts val="6207"/>
              </a:lnSpc>
              <a:buFont typeface="Arial"/>
              <a:buChar char="•"/>
            </a:pPr>
            <a:r>
              <a:rPr lang="en-US" sz="4434">
                <a:solidFill>
                  <a:srgbClr val="000000"/>
                </a:solidFill>
                <a:latin typeface="IBM Plex Sans"/>
              </a:rPr>
              <a:t>Retail parks have empty spaces</a:t>
            </a:r>
          </a:p>
          <a:p>
            <a:pPr algn="l" marL="957359" indent="-478679" lvl="1">
              <a:lnSpc>
                <a:spcPts val="6207"/>
              </a:lnSpc>
              <a:buFont typeface="Arial"/>
              <a:buChar char="•"/>
            </a:pPr>
            <a:r>
              <a:rPr lang="en-US" sz="4434">
                <a:solidFill>
                  <a:srgbClr val="000000"/>
                </a:solidFill>
                <a:latin typeface="IBM Plex Sans"/>
              </a:rPr>
              <a:t>Youth Centres closed down or under-utilised</a:t>
            </a:r>
          </a:p>
          <a:p>
            <a:pPr algn="l" marL="957359" indent="-478679" lvl="1">
              <a:lnSpc>
                <a:spcPts val="6207"/>
              </a:lnSpc>
              <a:buFont typeface="Arial"/>
              <a:buChar char="•"/>
            </a:pPr>
            <a:r>
              <a:rPr lang="en-US" sz="4434">
                <a:solidFill>
                  <a:srgbClr val="000000"/>
                </a:solidFill>
                <a:latin typeface="IBM Plex Sans"/>
              </a:rPr>
              <a:t>The only late-night establishment is the Cutty Sark pub</a:t>
            </a:r>
          </a:p>
          <a:p>
            <a:pPr algn="l" marL="957359" indent="-478679" lvl="1">
              <a:lnSpc>
                <a:spcPts val="6207"/>
              </a:lnSpc>
              <a:buFont typeface="Arial"/>
              <a:buChar char="•"/>
            </a:pPr>
            <a:r>
              <a:rPr lang="en-US" sz="4434">
                <a:solidFill>
                  <a:srgbClr val="000000"/>
                </a:solidFill>
                <a:latin typeface="IBM Plex Sans"/>
              </a:rPr>
              <a:t>Thamesmead festival which caters for vulnerable and low-income families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18755628" cy="10557032"/>
          </a:xfrm>
          <a:custGeom>
            <a:avLst/>
            <a:gdLst/>
            <a:ahLst/>
            <a:cxnLst/>
            <a:rect r="r" b="b" t="t" l="l"/>
            <a:pathLst>
              <a:path h="10557032" w="18755628">
                <a:moveTo>
                  <a:pt x="18755628" y="0"/>
                </a:moveTo>
                <a:lnTo>
                  <a:pt x="0" y="0"/>
                </a:lnTo>
                <a:lnTo>
                  <a:pt x="0" y="10557032"/>
                </a:lnTo>
                <a:lnTo>
                  <a:pt x="18755628" y="10557032"/>
                </a:lnTo>
                <a:lnTo>
                  <a:pt x="18755628" y="0"/>
                </a:lnTo>
                <a:close/>
              </a:path>
            </a:pathLst>
          </a:custGeom>
          <a:blipFill>
            <a:blip r:embed="rId2"/>
            <a:stretch>
              <a:fillRect l="0" t="0" r="0" b="-43608"/>
            </a:stretch>
          </a:blipFill>
        </p:spPr>
      </p:sp>
      <p:sp>
        <p:nvSpPr>
          <p:cNvPr name="TextBox 3" id="3"/>
          <p:cNvSpPr txBox="true"/>
          <p:nvPr/>
        </p:nvSpPr>
        <p:spPr>
          <a:xfrm rot="0">
            <a:off x="1028700" y="348912"/>
            <a:ext cx="12292895" cy="1705300"/>
          </a:xfrm>
          <a:prstGeom prst="rect">
            <a:avLst/>
          </a:prstGeom>
        </p:spPr>
        <p:txBody>
          <a:bodyPr anchor="t" rtlCol="false" tIns="0" lIns="0" bIns="0" rIns="0">
            <a:spAutoFit/>
          </a:bodyPr>
          <a:lstStyle/>
          <a:p>
            <a:pPr algn="just">
              <a:lnSpc>
                <a:spcPts val="13873"/>
              </a:lnSpc>
              <a:spcBef>
                <a:spcPct val="0"/>
              </a:spcBef>
            </a:pPr>
            <a:r>
              <a:rPr lang="en-US" sz="9909">
                <a:solidFill>
                  <a:srgbClr val="000000"/>
                </a:solidFill>
                <a:latin typeface="Archivo Black"/>
              </a:rPr>
              <a:t>Social Exclusion</a:t>
            </a:r>
          </a:p>
        </p:txBody>
      </p:sp>
      <p:sp>
        <p:nvSpPr>
          <p:cNvPr name="TextBox 4" id="4"/>
          <p:cNvSpPr txBox="true"/>
          <p:nvPr/>
        </p:nvSpPr>
        <p:spPr>
          <a:xfrm rot="0">
            <a:off x="1028700" y="2751189"/>
            <a:ext cx="15203849" cy="3212630"/>
          </a:xfrm>
          <a:prstGeom prst="rect">
            <a:avLst/>
          </a:prstGeom>
        </p:spPr>
        <p:txBody>
          <a:bodyPr anchor="t" rtlCol="false" tIns="0" lIns="0" bIns="0" rIns="0">
            <a:spAutoFit/>
          </a:bodyPr>
          <a:lstStyle/>
          <a:p>
            <a:pPr algn="l">
              <a:lnSpc>
                <a:spcPts val="5100"/>
              </a:lnSpc>
              <a:spcBef>
                <a:spcPct val="0"/>
              </a:spcBef>
            </a:pPr>
            <a:r>
              <a:rPr lang="en-US" sz="3643">
                <a:solidFill>
                  <a:srgbClr val="000000"/>
                </a:solidFill>
                <a:latin typeface="IBM Plex Sans Italics"/>
              </a:rPr>
              <a:t>‘Social exclusion, a broader concept which usually implies that some people or households are not just poor, but that they have additionally lost the ability to both literally and metaphorically connect with many of the jobs, services, and facilities that they need to participate fully in society.’ </a:t>
            </a:r>
            <a:r>
              <a:rPr lang="en-US" sz="3643">
                <a:solidFill>
                  <a:srgbClr val="000000"/>
                </a:solidFill>
                <a:latin typeface="IBM Plex Sans"/>
              </a:rPr>
              <a:t>(Church et al, 2000:197)</a:t>
            </a:r>
          </a:p>
        </p:txBody>
      </p:sp>
      <p:sp>
        <p:nvSpPr>
          <p:cNvPr name="TextBox 5" id="5"/>
          <p:cNvSpPr txBox="true"/>
          <p:nvPr/>
        </p:nvSpPr>
        <p:spPr>
          <a:xfrm rot="0">
            <a:off x="530591" y="6437784"/>
            <a:ext cx="10633807" cy="3400599"/>
          </a:xfrm>
          <a:prstGeom prst="rect">
            <a:avLst/>
          </a:prstGeom>
        </p:spPr>
        <p:txBody>
          <a:bodyPr anchor="t" rtlCol="false" tIns="0" lIns="0" bIns="0" rIns="0">
            <a:spAutoFit/>
          </a:bodyPr>
          <a:lstStyle/>
          <a:p>
            <a:pPr algn="l" marL="1051036" indent="-525518" lvl="1">
              <a:lnSpc>
                <a:spcPts val="6815"/>
              </a:lnSpc>
              <a:buFont typeface="Arial"/>
              <a:buChar char="•"/>
            </a:pPr>
            <a:r>
              <a:rPr lang="en-US" sz="4868">
                <a:solidFill>
                  <a:srgbClr val="000000"/>
                </a:solidFill>
                <a:latin typeface="IBM Plex Sans"/>
              </a:rPr>
              <a:t>Physical Exclusion</a:t>
            </a:r>
          </a:p>
          <a:p>
            <a:pPr algn="l" marL="1051036" indent="-525518" lvl="1">
              <a:lnSpc>
                <a:spcPts val="6815"/>
              </a:lnSpc>
              <a:buFont typeface="Arial"/>
              <a:buChar char="•"/>
            </a:pPr>
            <a:r>
              <a:rPr lang="en-US" sz="4868">
                <a:solidFill>
                  <a:srgbClr val="000000"/>
                </a:solidFill>
                <a:latin typeface="IBM Plex Sans"/>
              </a:rPr>
              <a:t>Geographic Exclusion</a:t>
            </a:r>
          </a:p>
          <a:p>
            <a:pPr algn="l" marL="1051036" indent="-525518" lvl="1">
              <a:lnSpc>
                <a:spcPts val="6815"/>
              </a:lnSpc>
              <a:buFont typeface="Arial"/>
              <a:buChar char="•"/>
            </a:pPr>
            <a:r>
              <a:rPr lang="en-US" sz="4868">
                <a:solidFill>
                  <a:srgbClr val="000000"/>
                </a:solidFill>
                <a:latin typeface="IBM Plex Sans"/>
              </a:rPr>
              <a:t>Exclusion from facilities</a:t>
            </a:r>
          </a:p>
          <a:p>
            <a:pPr algn="l" marL="1051036" indent="-525518" lvl="1">
              <a:lnSpc>
                <a:spcPts val="6815"/>
              </a:lnSpc>
              <a:buFont typeface="Arial"/>
              <a:buChar char="•"/>
            </a:pPr>
            <a:r>
              <a:rPr lang="en-US" sz="4868">
                <a:solidFill>
                  <a:srgbClr val="000000"/>
                </a:solidFill>
                <a:latin typeface="IBM Plex Sans"/>
              </a:rPr>
              <a:t>Economic Exclusion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230882" y="2109735"/>
            <a:ext cx="9590874" cy="6067531"/>
          </a:xfrm>
          <a:custGeom>
            <a:avLst/>
            <a:gdLst/>
            <a:ahLst/>
            <a:cxnLst/>
            <a:rect r="r" b="b" t="t" l="l"/>
            <a:pathLst>
              <a:path h="6067531" w="9590874">
                <a:moveTo>
                  <a:pt x="0" y="0"/>
                </a:moveTo>
                <a:lnTo>
                  <a:pt x="9590874" y="0"/>
                </a:lnTo>
                <a:lnTo>
                  <a:pt x="9590874" y="6067530"/>
                </a:lnTo>
                <a:lnTo>
                  <a:pt x="0" y="6067530"/>
                </a:lnTo>
                <a:lnTo>
                  <a:pt x="0" y="0"/>
                </a:lnTo>
                <a:close/>
              </a:path>
            </a:pathLst>
          </a:custGeom>
          <a:blipFill>
            <a:blip r:embed="rId2"/>
            <a:stretch>
              <a:fillRect l="-27867" t="0" r="-6165" b="0"/>
            </a:stretch>
          </a:blipFill>
        </p:spPr>
      </p:sp>
      <p:sp>
        <p:nvSpPr>
          <p:cNvPr name="Freeform 3" id="3"/>
          <p:cNvSpPr/>
          <p:nvPr/>
        </p:nvSpPr>
        <p:spPr>
          <a:xfrm flipH="false" flipV="false" rot="0">
            <a:off x="10063016" y="120752"/>
            <a:ext cx="7964732" cy="10045496"/>
          </a:xfrm>
          <a:custGeom>
            <a:avLst/>
            <a:gdLst/>
            <a:ahLst/>
            <a:cxnLst/>
            <a:rect r="r" b="b" t="t" l="l"/>
            <a:pathLst>
              <a:path h="10045496" w="7964732">
                <a:moveTo>
                  <a:pt x="0" y="0"/>
                </a:moveTo>
                <a:lnTo>
                  <a:pt x="7964732" y="0"/>
                </a:lnTo>
                <a:lnTo>
                  <a:pt x="7964732" y="10045496"/>
                </a:lnTo>
                <a:lnTo>
                  <a:pt x="0" y="10045496"/>
                </a:lnTo>
                <a:lnTo>
                  <a:pt x="0" y="0"/>
                </a:lnTo>
                <a:close/>
              </a:path>
            </a:pathLst>
          </a:custGeom>
          <a:blipFill>
            <a:blip r:embed="rId3"/>
            <a:stretch>
              <a:fillRect l="-16621" t="-11077" r="-18817" b="-32103"/>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418472" y="0"/>
            <a:ext cx="18706472" cy="10949101"/>
          </a:xfrm>
          <a:custGeom>
            <a:avLst/>
            <a:gdLst/>
            <a:ahLst/>
            <a:cxnLst/>
            <a:rect r="r" b="b" t="t" l="l"/>
            <a:pathLst>
              <a:path h="10949101" w="18706472">
                <a:moveTo>
                  <a:pt x="0" y="0"/>
                </a:moveTo>
                <a:lnTo>
                  <a:pt x="18706472" y="0"/>
                </a:lnTo>
                <a:lnTo>
                  <a:pt x="18706472" y="10949101"/>
                </a:lnTo>
                <a:lnTo>
                  <a:pt x="0" y="10949101"/>
                </a:lnTo>
                <a:lnTo>
                  <a:pt x="0" y="0"/>
                </a:lnTo>
                <a:close/>
              </a:path>
            </a:pathLst>
          </a:custGeom>
          <a:blipFill>
            <a:blip r:embed="rId2"/>
            <a:stretch>
              <a:fillRect l="0" t="-32758" r="0" b="-5344"/>
            </a:stretch>
          </a:blipFill>
        </p:spPr>
      </p:sp>
      <p:sp>
        <p:nvSpPr>
          <p:cNvPr name="TextBox 3" id="3"/>
          <p:cNvSpPr txBox="true"/>
          <p:nvPr/>
        </p:nvSpPr>
        <p:spPr>
          <a:xfrm rot="0">
            <a:off x="550377" y="2990332"/>
            <a:ext cx="17187246" cy="8120819"/>
          </a:xfrm>
          <a:prstGeom prst="rect">
            <a:avLst/>
          </a:prstGeom>
        </p:spPr>
        <p:txBody>
          <a:bodyPr anchor="t" rtlCol="false" tIns="0" lIns="0" bIns="0" rIns="0">
            <a:spAutoFit/>
          </a:bodyPr>
          <a:lstStyle/>
          <a:p>
            <a:pPr algn="l" marL="720498" indent="-360249" lvl="1">
              <a:lnSpc>
                <a:spcPts val="4672"/>
              </a:lnSpc>
              <a:buFont typeface="Arial"/>
              <a:buChar char="•"/>
            </a:pPr>
            <a:r>
              <a:rPr lang="en-US" sz="3337">
                <a:solidFill>
                  <a:srgbClr val="000000"/>
                </a:solidFill>
                <a:latin typeface="IBM Plex Sans"/>
              </a:rPr>
              <a:t>Late 60's - early 80s Thamesmead was built, managed by GLC </a:t>
            </a:r>
          </a:p>
          <a:p>
            <a:pPr algn="l" marL="1440997" indent="-480332" lvl="2">
              <a:lnSpc>
                <a:spcPts val="4672"/>
              </a:lnSpc>
              <a:buFont typeface="Arial"/>
              <a:buChar char="⚬"/>
            </a:pPr>
            <a:r>
              <a:rPr lang="en-US" sz="3337">
                <a:solidFill>
                  <a:srgbClr val="000000"/>
                </a:solidFill>
                <a:latin typeface="IBM Plex Sans"/>
              </a:rPr>
              <a:t>Problems from the start, families were moved in from crowded homes in South East London when it was still a building site and felt isolated</a:t>
            </a:r>
          </a:p>
          <a:p>
            <a:pPr algn="l" marL="1440997" indent="-480332" lvl="2">
              <a:lnSpc>
                <a:spcPts val="4672"/>
              </a:lnSpc>
              <a:buFont typeface="Arial"/>
              <a:buChar char="⚬"/>
            </a:pPr>
            <a:r>
              <a:rPr lang="en-US" sz="3337">
                <a:solidFill>
                  <a:srgbClr val="000000"/>
                </a:solidFill>
                <a:latin typeface="IBM Plex Sans"/>
              </a:rPr>
              <a:t>Awards won for architecture, plans for transport links and town centre abandoned</a:t>
            </a:r>
          </a:p>
          <a:p>
            <a:pPr algn="l" marL="720498" indent="-360249" lvl="1">
              <a:lnSpc>
                <a:spcPts val="4672"/>
              </a:lnSpc>
              <a:buFont typeface="Arial"/>
              <a:buChar char="•"/>
            </a:pPr>
            <a:r>
              <a:rPr lang="en-US" sz="3337">
                <a:solidFill>
                  <a:srgbClr val="000000"/>
                </a:solidFill>
                <a:latin typeface="IBM Plex Sans"/>
              </a:rPr>
              <a:t>1979 Margaret Thatcher’s Conservative Government</a:t>
            </a:r>
          </a:p>
          <a:p>
            <a:pPr algn="l" marL="1440997" indent="-480332" lvl="2">
              <a:lnSpc>
                <a:spcPts val="4672"/>
              </a:lnSpc>
              <a:buFont typeface="Arial"/>
              <a:buChar char="⚬"/>
            </a:pPr>
            <a:r>
              <a:rPr lang="en-US" sz="3337">
                <a:solidFill>
                  <a:srgbClr val="000000"/>
                </a:solidFill>
                <a:latin typeface="IBM Plex Sans"/>
              </a:rPr>
              <a:t>Beginning of decline for social homes as Thatcher’s government put sanctions in place on funds for councils to carry out repairs and maintenance</a:t>
            </a:r>
          </a:p>
          <a:p>
            <a:pPr algn="l" marL="720498" indent="-360249" lvl="1">
              <a:lnSpc>
                <a:spcPts val="4672"/>
              </a:lnSpc>
              <a:buFont typeface="Arial"/>
              <a:buChar char="•"/>
            </a:pPr>
            <a:r>
              <a:rPr lang="en-US" sz="3337">
                <a:solidFill>
                  <a:srgbClr val="000000"/>
                </a:solidFill>
                <a:latin typeface="IBM Plex Sans"/>
              </a:rPr>
              <a:t>1986 GLC dissolved</a:t>
            </a:r>
          </a:p>
          <a:p>
            <a:pPr algn="l" marL="720498" indent="-360249" lvl="1">
              <a:lnSpc>
                <a:spcPts val="4672"/>
              </a:lnSpc>
              <a:buFont typeface="Arial"/>
              <a:buChar char="•"/>
            </a:pPr>
            <a:r>
              <a:rPr lang="en-US" sz="3337">
                <a:solidFill>
                  <a:srgbClr val="000000"/>
                </a:solidFill>
                <a:latin typeface="IBM Plex Sans"/>
              </a:rPr>
              <a:t>Thamesmead recorded to be in ‘steep decline’</a:t>
            </a:r>
          </a:p>
          <a:p>
            <a:pPr algn="l" marL="720498" indent="-360249" lvl="1">
              <a:lnSpc>
                <a:spcPts val="4672"/>
              </a:lnSpc>
              <a:buFont typeface="Arial"/>
              <a:buChar char="•"/>
            </a:pPr>
            <a:r>
              <a:rPr lang="en-US" sz="3337">
                <a:solidFill>
                  <a:srgbClr val="000000"/>
                </a:solidFill>
                <a:latin typeface="IBM Plex Sans"/>
              </a:rPr>
              <a:t>This is where the failings are seen to have happened, and that Thamesmead is in a continuous state </a:t>
            </a:r>
          </a:p>
          <a:p>
            <a:pPr algn="l">
              <a:lnSpc>
                <a:spcPts val="4672"/>
              </a:lnSpc>
            </a:pPr>
          </a:p>
          <a:p>
            <a:pPr algn="l">
              <a:lnSpc>
                <a:spcPts val="4672"/>
              </a:lnSpc>
            </a:pPr>
          </a:p>
          <a:p>
            <a:pPr algn="l">
              <a:lnSpc>
                <a:spcPts val="4672"/>
              </a:lnSpc>
            </a:pPr>
          </a:p>
        </p:txBody>
      </p:sp>
      <p:sp>
        <p:nvSpPr>
          <p:cNvPr name="TextBox 4" id="4"/>
          <p:cNvSpPr txBox="true"/>
          <p:nvPr/>
        </p:nvSpPr>
        <p:spPr>
          <a:xfrm rot="0">
            <a:off x="-47625" y="494033"/>
            <a:ext cx="11328907" cy="1607683"/>
          </a:xfrm>
          <a:prstGeom prst="rect">
            <a:avLst/>
          </a:prstGeom>
        </p:spPr>
        <p:txBody>
          <a:bodyPr anchor="t" rtlCol="false" tIns="0" lIns="0" bIns="0" rIns="0">
            <a:spAutoFit/>
          </a:bodyPr>
          <a:lstStyle/>
          <a:p>
            <a:pPr algn="ctr">
              <a:lnSpc>
                <a:spcPts val="13065"/>
              </a:lnSpc>
              <a:spcBef>
                <a:spcPct val="0"/>
              </a:spcBef>
            </a:pPr>
            <a:r>
              <a:rPr lang="en-US" sz="9332">
                <a:solidFill>
                  <a:srgbClr val="000000"/>
                </a:solidFill>
                <a:latin typeface="Archivo Black"/>
              </a:rPr>
              <a:t>Thamesmead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8644976" y="295202"/>
            <a:ext cx="9321917" cy="4586604"/>
          </a:xfrm>
          <a:custGeom>
            <a:avLst/>
            <a:gdLst/>
            <a:ahLst/>
            <a:cxnLst/>
            <a:rect r="r" b="b" t="t" l="l"/>
            <a:pathLst>
              <a:path h="4586604" w="9321917">
                <a:moveTo>
                  <a:pt x="0" y="0"/>
                </a:moveTo>
                <a:lnTo>
                  <a:pt x="9321917" y="0"/>
                </a:lnTo>
                <a:lnTo>
                  <a:pt x="9321917" y="4586604"/>
                </a:lnTo>
                <a:lnTo>
                  <a:pt x="0" y="4586604"/>
                </a:lnTo>
                <a:lnTo>
                  <a:pt x="0" y="0"/>
                </a:lnTo>
                <a:close/>
              </a:path>
            </a:pathLst>
          </a:custGeom>
          <a:blipFill>
            <a:blip r:embed="rId2"/>
            <a:stretch>
              <a:fillRect l="-7741" t="-30345" r="-3444" b="-15304"/>
            </a:stretch>
          </a:blipFill>
        </p:spPr>
      </p:sp>
      <p:sp>
        <p:nvSpPr>
          <p:cNvPr name="Freeform 3" id="3"/>
          <p:cNvSpPr/>
          <p:nvPr/>
        </p:nvSpPr>
        <p:spPr>
          <a:xfrm flipH="false" flipV="false" rot="0">
            <a:off x="300978" y="181896"/>
            <a:ext cx="7964031" cy="9923209"/>
          </a:xfrm>
          <a:custGeom>
            <a:avLst/>
            <a:gdLst/>
            <a:ahLst/>
            <a:cxnLst/>
            <a:rect r="r" b="b" t="t" l="l"/>
            <a:pathLst>
              <a:path h="9923209" w="7964031">
                <a:moveTo>
                  <a:pt x="0" y="0"/>
                </a:moveTo>
                <a:lnTo>
                  <a:pt x="7964031" y="0"/>
                </a:lnTo>
                <a:lnTo>
                  <a:pt x="7964031" y="9923208"/>
                </a:lnTo>
                <a:lnTo>
                  <a:pt x="0" y="9923208"/>
                </a:lnTo>
                <a:lnTo>
                  <a:pt x="0" y="0"/>
                </a:lnTo>
                <a:close/>
              </a:path>
            </a:pathLst>
          </a:custGeom>
          <a:blipFill>
            <a:blip r:embed="rId3"/>
            <a:stretch>
              <a:fillRect l="-109305" t="0" r="0" b="0"/>
            </a:stretch>
          </a:blipFill>
        </p:spPr>
      </p:sp>
      <p:sp>
        <p:nvSpPr>
          <p:cNvPr name="Freeform 4" id="4"/>
          <p:cNvSpPr/>
          <p:nvPr/>
        </p:nvSpPr>
        <p:spPr>
          <a:xfrm flipH="false" flipV="false" rot="0">
            <a:off x="8610647" y="4505613"/>
            <a:ext cx="9356246" cy="5599491"/>
          </a:xfrm>
          <a:custGeom>
            <a:avLst/>
            <a:gdLst/>
            <a:ahLst/>
            <a:cxnLst/>
            <a:rect r="r" b="b" t="t" l="l"/>
            <a:pathLst>
              <a:path h="5599491" w="9356246">
                <a:moveTo>
                  <a:pt x="0" y="0"/>
                </a:moveTo>
                <a:lnTo>
                  <a:pt x="9356246" y="0"/>
                </a:lnTo>
                <a:lnTo>
                  <a:pt x="9356246" y="5599491"/>
                </a:lnTo>
                <a:lnTo>
                  <a:pt x="0" y="5599491"/>
                </a:lnTo>
                <a:lnTo>
                  <a:pt x="0" y="0"/>
                </a:lnTo>
                <a:close/>
              </a:path>
            </a:pathLst>
          </a:custGeom>
          <a:blipFill>
            <a:blip r:embed="rId4"/>
            <a:stretch>
              <a:fillRect l="0" t="0" r="-13119" b="-16878"/>
            </a:stretch>
          </a:blipFill>
        </p:spPr>
      </p:sp>
      <p:sp>
        <p:nvSpPr>
          <p:cNvPr name="TextBox 5" id="5"/>
          <p:cNvSpPr txBox="true"/>
          <p:nvPr/>
        </p:nvSpPr>
        <p:spPr>
          <a:xfrm rot="0">
            <a:off x="4487830" y="4435670"/>
            <a:ext cx="13336188" cy="889004"/>
          </a:xfrm>
          <a:prstGeom prst="rect">
            <a:avLst/>
          </a:prstGeom>
        </p:spPr>
        <p:txBody>
          <a:bodyPr anchor="t" rtlCol="false" tIns="0" lIns="0" bIns="0" rIns="0">
            <a:spAutoFit/>
          </a:bodyPr>
          <a:lstStyle/>
          <a:p>
            <a:pPr algn="l">
              <a:lnSpc>
                <a:spcPts val="6770"/>
              </a:lnSpc>
            </a:pPr>
            <a:r>
              <a:rPr lang="en-US" sz="6211">
                <a:solidFill>
                  <a:srgbClr val="000000"/>
                </a:solidFill>
                <a:latin typeface="Archivo Black Italics"/>
              </a:rPr>
              <a:t>Thamesmead built 1967 - 1983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1698096" y="-173383"/>
            <a:ext cx="14891807" cy="10460383"/>
          </a:xfrm>
          <a:custGeom>
            <a:avLst/>
            <a:gdLst/>
            <a:ahLst/>
            <a:cxnLst/>
            <a:rect r="r" b="b" t="t" l="l"/>
            <a:pathLst>
              <a:path h="10460383" w="14891807">
                <a:moveTo>
                  <a:pt x="0" y="0"/>
                </a:moveTo>
                <a:lnTo>
                  <a:pt x="14891808" y="0"/>
                </a:lnTo>
                <a:lnTo>
                  <a:pt x="14891808" y="10460383"/>
                </a:lnTo>
                <a:lnTo>
                  <a:pt x="0" y="10460383"/>
                </a:lnTo>
                <a:lnTo>
                  <a:pt x="0" y="0"/>
                </a:lnTo>
                <a:close/>
              </a:path>
            </a:pathLst>
          </a:custGeom>
          <a:blipFill>
            <a:blip r:embed="rId2"/>
            <a:stretch>
              <a:fillRect l="0" t="0" r="0" b="0"/>
            </a:stretch>
          </a:blipFill>
        </p:spPr>
      </p:sp>
      <p:sp>
        <p:nvSpPr>
          <p:cNvPr name="TextBox 3" id="3"/>
          <p:cNvSpPr txBox="true"/>
          <p:nvPr/>
        </p:nvSpPr>
        <p:spPr>
          <a:xfrm rot="0">
            <a:off x="507403" y="5395832"/>
            <a:ext cx="5600177" cy="684100"/>
          </a:xfrm>
          <a:prstGeom prst="rect">
            <a:avLst/>
          </a:prstGeom>
        </p:spPr>
        <p:txBody>
          <a:bodyPr anchor="t" rtlCol="false" tIns="0" lIns="0" bIns="0" rIns="0">
            <a:spAutoFit/>
          </a:bodyPr>
          <a:lstStyle/>
          <a:p>
            <a:pPr algn="l">
              <a:lnSpc>
                <a:spcPts val="5167"/>
              </a:lnSpc>
            </a:pPr>
            <a:r>
              <a:rPr lang="en-US" sz="4741">
                <a:solidFill>
                  <a:srgbClr val="000000"/>
                </a:solidFill>
                <a:latin typeface="Archivo Black Italics"/>
              </a:rPr>
              <a:t>GLC leaflet 1982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362739" y="2786522"/>
            <a:ext cx="7977890" cy="5047099"/>
          </a:xfrm>
          <a:custGeom>
            <a:avLst/>
            <a:gdLst/>
            <a:ahLst/>
            <a:cxnLst/>
            <a:rect r="r" b="b" t="t" l="l"/>
            <a:pathLst>
              <a:path h="5047099" w="7977890">
                <a:moveTo>
                  <a:pt x="0" y="0"/>
                </a:moveTo>
                <a:lnTo>
                  <a:pt x="7977890" y="0"/>
                </a:lnTo>
                <a:lnTo>
                  <a:pt x="7977890" y="5047100"/>
                </a:lnTo>
                <a:lnTo>
                  <a:pt x="0" y="5047100"/>
                </a:lnTo>
                <a:lnTo>
                  <a:pt x="0" y="0"/>
                </a:lnTo>
                <a:close/>
              </a:path>
            </a:pathLst>
          </a:custGeom>
          <a:blipFill>
            <a:blip r:embed="rId2"/>
            <a:stretch>
              <a:fillRect l="-27867" t="0" r="-6165" b="0"/>
            </a:stretch>
          </a:blipFill>
        </p:spPr>
      </p:sp>
      <p:sp>
        <p:nvSpPr>
          <p:cNvPr name="Freeform 3" id="3"/>
          <p:cNvSpPr/>
          <p:nvPr/>
        </p:nvSpPr>
        <p:spPr>
          <a:xfrm flipH="false" flipV="false" rot="0">
            <a:off x="8519853" y="375093"/>
            <a:ext cx="9392028" cy="6009980"/>
          </a:xfrm>
          <a:custGeom>
            <a:avLst/>
            <a:gdLst/>
            <a:ahLst/>
            <a:cxnLst/>
            <a:rect r="r" b="b" t="t" l="l"/>
            <a:pathLst>
              <a:path h="6009980" w="9392028">
                <a:moveTo>
                  <a:pt x="0" y="0"/>
                </a:moveTo>
                <a:lnTo>
                  <a:pt x="9392028" y="0"/>
                </a:lnTo>
                <a:lnTo>
                  <a:pt x="9392028" y="6009980"/>
                </a:lnTo>
                <a:lnTo>
                  <a:pt x="0" y="6009980"/>
                </a:lnTo>
                <a:lnTo>
                  <a:pt x="0" y="0"/>
                </a:lnTo>
                <a:close/>
              </a:path>
            </a:pathLst>
          </a:custGeom>
          <a:blipFill>
            <a:blip r:embed="rId3"/>
            <a:stretch>
              <a:fillRect l="-1459" t="-4237" r="-2502" b="-20616"/>
            </a:stretch>
          </a:blipFill>
        </p:spPr>
      </p:sp>
      <p:sp>
        <p:nvSpPr>
          <p:cNvPr name="Freeform 4" id="4"/>
          <p:cNvSpPr/>
          <p:nvPr/>
        </p:nvSpPr>
        <p:spPr>
          <a:xfrm flipH="false" flipV="false" rot="0">
            <a:off x="7376725" y="6554511"/>
            <a:ext cx="10706607" cy="3521799"/>
          </a:xfrm>
          <a:custGeom>
            <a:avLst/>
            <a:gdLst/>
            <a:ahLst/>
            <a:cxnLst/>
            <a:rect r="r" b="b" t="t" l="l"/>
            <a:pathLst>
              <a:path h="3521799" w="10706607">
                <a:moveTo>
                  <a:pt x="0" y="0"/>
                </a:moveTo>
                <a:lnTo>
                  <a:pt x="10706606" y="0"/>
                </a:lnTo>
                <a:lnTo>
                  <a:pt x="10706606" y="3521799"/>
                </a:lnTo>
                <a:lnTo>
                  <a:pt x="0" y="3521799"/>
                </a:lnTo>
                <a:lnTo>
                  <a:pt x="0" y="0"/>
                </a:lnTo>
                <a:close/>
              </a:path>
            </a:pathLst>
          </a:custGeom>
          <a:blipFill>
            <a:blip r:embed="rId4"/>
            <a:stretch>
              <a:fillRect l="0" t="-3284" r="0" b="-5255"/>
            </a:stretch>
          </a:blipFill>
        </p:spPr>
      </p:sp>
      <p:grpSp>
        <p:nvGrpSpPr>
          <p:cNvPr name="Group 5" id="5"/>
          <p:cNvGrpSpPr/>
          <p:nvPr/>
        </p:nvGrpSpPr>
        <p:grpSpPr>
          <a:xfrm rot="0">
            <a:off x="1028700" y="7084652"/>
            <a:ext cx="2991658" cy="299165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sp>
        <p:nvSpPr>
          <p:cNvPr name="TextBox 7" id="7"/>
          <p:cNvSpPr txBox="true"/>
          <p:nvPr/>
        </p:nvSpPr>
        <p:spPr>
          <a:xfrm rot="0">
            <a:off x="876300" y="399701"/>
            <a:ext cx="10277953" cy="1718055"/>
          </a:xfrm>
          <a:prstGeom prst="rect">
            <a:avLst/>
          </a:prstGeom>
        </p:spPr>
        <p:txBody>
          <a:bodyPr anchor="t" rtlCol="false" tIns="0" lIns="0" bIns="0" rIns="0">
            <a:spAutoFit/>
          </a:bodyPr>
          <a:lstStyle/>
          <a:p>
            <a:pPr algn="l">
              <a:lnSpc>
                <a:spcPts val="13979"/>
              </a:lnSpc>
              <a:spcBef>
                <a:spcPct val="0"/>
              </a:spcBef>
            </a:pPr>
            <a:r>
              <a:rPr lang="en-US" sz="9985">
                <a:solidFill>
                  <a:srgbClr val="000000"/>
                </a:solidFill>
                <a:latin typeface="Archivo Black"/>
              </a:rPr>
              <a:t>Peabody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460473" y="828572"/>
            <a:ext cx="12279851" cy="8429728"/>
          </a:xfrm>
          <a:custGeom>
            <a:avLst/>
            <a:gdLst/>
            <a:ahLst/>
            <a:cxnLst/>
            <a:rect r="r" b="b" t="t" l="l"/>
            <a:pathLst>
              <a:path h="8429728" w="12279851">
                <a:moveTo>
                  <a:pt x="0" y="0"/>
                </a:moveTo>
                <a:lnTo>
                  <a:pt x="12279851" y="0"/>
                </a:lnTo>
                <a:lnTo>
                  <a:pt x="12279851" y="8429728"/>
                </a:lnTo>
                <a:lnTo>
                  <a:pt x="0" y="8429728"/>
                </a:lnTo>
                <a:lnTo>
                  <a:pt x="0" y="0"/>
                </a:lnTo>
                <a:close/>
              </a:path>
            </a:pathLst>
          </a:custGeom>
          <a:blipFill>
            <a:blip r:embed="rId2"/>
            <a:stretch>
              <a:fillRect l="-21457" t="-57426" r="-166472" b="-78506"/>
            </a:stretch>
          </a:blipFill>
        </p:spPr>
      </p:sp>
      <p:sp>
        <p:nvSpPr>
          <p:cNvPr name="Freeform 3" id="3"/>
          <p:cNvSpPr/>
          <p:nvPr/>
        </p:nvSpPr>
        <p:spPr>
          <a:xfrm flipH="false" flipV="false" rot="0">
            <a:off x="13357870" y="828572"/>
            <a:ext cx="4377628" cy="8429728"/>
          </a:xfrm>
          <a:custGeom>
            <a:avLst/>
            <a:gdLst/>
            <a:ahLst/>
            <a:cxnLst/>
            <a:rect r="r" b="b" t="t" l="l"/>
            <a:pathLst>
              <a:path h="8429728" w="4377628">
                <a:moveTo>
                  <a:pt x="0" y="0"/>
                </a:moveTo>
                <a:lnTo>
                  <a:pt x="4377628" y="0"/>
                </a:lnTo>
                <a:lnTo>
                  <a:pt x="4377628" y="8429728"/>
                </a:lnTo>
                <a:lnTo>
                  <a:pt x="0" y="8429728"/>
                </a:lnTo>
                <a:lnTo>
                  <a:pt x="0" y="0"/>
                </a:lnTo>
                <a:close/>
              </a:path>
            </a:pathLst>
          </a:custGeom>
          <a:blipFill>
            <a:blip r:embed="rId2"/>
            <a:stretch>
              <a:fillRect l="-242589" t="0" r="0" b="0"/>
            </a:stretch>
          </a:blipFill>
        </p:spPr>
      </p:sp>
      <p:grpSp>
        <p:nvGrpSpPr>
          <p:cNvPr name="Group 4" id="4"/>
          <p:cNvGrpSpPr/>
          <p:nvPr/>
        </p:nvGrpSpPr>
        <p:grpSpPr>
          <a:xfrm rot="0">
            <a:off x="4160520" y="1764030"/>
            <a:ext cx="3428047" cy="3713797"/>
            <a:chOff x="0" y="0"/>
            <a:chExt cx="4570730" cy="4951730"/>
          </a:xfrm>
        </p:grpSpPr>
        <p:sp>
          <p:nvSpPr>
            <p:cNvPr name="Freeform 5" id="5"/>
            <p:cNvSpPr/>
            <p:nvPr/>
          </p:nvSpPr>
          <p:spPr>
            <a:xfrm flipH="false" flipV="false" rot="0">
              <a:off x="46990" y="41910"/>
              <a:ext cx="4475480" cy="4864100"/>
            </a:xfrm>
            <a:custGeom>
              <a:avLst/>
              <a:gdLst/>
              <a:ahLst/>
              <a:cxnLst/>
              <a:rect r="r" b="b" t="t" l="l"/>
              <a:pathLst>
                <a:path h="4864100" w="4475480">
                  <a:moveTo>
                    <a:pt x="4245610" y="4495800"/>
                  </a:moveTo>
                  <a:cubicBezTo>
                    <a:pt x="4284980" y="3370580"/>
                    <a:pt x="4268470" y="2943860"/>
                    <a:pt x="4251960" y="2689860"/>
                  </a:cubicBezTo>
                  <a:cubicBezTo>
                    <a:pt x="4240530" y="2531110"/>
                    <a:pt x="4221480" y="2442210"/>
                    <a:pt x="4212590" y="2305050"/>
                  </a:cubicBezTo>
                  <a:cubicBezTo>
                    <a:pt x="4203700" y="2148840"/>
                    <a:pt x="4215130" y="1957070"/>
                    <a:pt x="4204970" y="1800860"/>
                  </a:cubicBezTo>
                  <a:cubicBezTo>
                    <a:pt x="4194810" y="1666240"/>
                    <a:pt x="4169410" y="1563370"/>
                    <a:pt x="4160520" y="1422400"/>
                  </a:cubicBezTo>
                  <a:cubicBezTo>
                    <a:pt x="4149090" y="1244600"/>
                    <a:pt x="4161790" y="1007110"/>
                    <a:pt x="4152900" y="819150"/>
                  </a:cubicBezTo>
                  <a:cubicBezTo>
                    <a:pt x="4146550" y="655320"/>
                    <a:pt x="4140200" y="445770"/>
                    <a:pt x="4119880" y="355600"/>
                  </a:cubicBezTo>
                  <a:cubicBezTo>
                    <a:pt x="4110990" y="317500"/>
                    <a:pt x="4102100" y="299720"/>
                    <a:pt x="4088130" y="275590"/>
                  </a:cubicBezTo>
                  <a:cubicBezTo>
                    <a:pt x="4074160" y="252730"/>
                    <a:pt x="4058920" y="228600"/>
                    <a:pt x="4037330" y="213360"/>
                  </a:cubicBezTo>
                  <a:cubicBezTo>
                    <a:pt x="4014470" y="196850"/>
                    <a:pt x="3981450" y="184150"/>
                    <a:pt x="3952240" y="181610"/>
                  </a:cubicBezTo>
                  <a:cubicBezTo>
                    <a:pt x="3923030" y="179070"/>
                    <a:pt x="3897630" y="191770"/>
                    <a:pt x="3862070" y="201930"/>
                  </a:cubicBezTo>
                  <a:cubicBezTo>
                    <a:pt x="3806190" y="218440"/>
                    <a:pt x="3728720" y="247650"/>
                    <a:pt x="3653790" y="281940"/>
                  </a:cubicBezTo>
                  <a:cubicBezTo>
                    <a:pt x="3556000" y="326390"/>
                    <a:pt x="3401060" y="421640"/>
                    <a:pt x="3329940" y="453390"/>
                  </a:cubicBezTo>
                  <a:cubicBezTo>
                    <a:pt x="3295650" y="468630"/>
                    <a:pt x="3284220" y="471170"/>
                    <a:pt x="3252470" y="480060"/>
                  </a:cubicBezTo>
                  <a:cubicBezTo>
                    <a:pt x="3208020" y="492760"/>
                    <a:pt x="3153410" y="506730"/>
                    <a:pt x="3087370" y="518160"/>
                  </a:cubicBezTo>
                  <a:cubicBezTo>
                    <a:pt x="2992120" y="534670"/>
                    <a:pt x="2844800" y="542290"/>
                    <a:pt x="2734310" y="558800"/>
                  </a:cubicBezTo>
                  <a:cubicBezTo>
                    <a:pt x="2635250" y="572770"/>
                    <a:pt x="2550160" y="585470"/>
                    <a:pt x="2453640" y="608330"/>
                  </a:cubicBezTo>
                  <a:cubicBezTo>
                    <a:pt x="2345690" y="635000"/>
                    <a:pt x="2217420" y="671830"/>
                    <a:pt x="2117090" y="712470"/>
                  </a:cubicBezTo>
                  <a:cubicBezTo>
                    <a:pt x="2030730" y="748030"/>
                    <a:pt x="1926590" y="788670"/>
                    <a:pt x="1883410" y="831850"/>
                  </a:cubicBezTo>
                  <a:cubicBezTo>
                    <a:pt x="1859280" y="855980"/>
                    <a:pt x="1850390" y="882650"/>
                    <a:pt x="1845310" y="909320"/>
                  </a:cubicBezTo>
                  <a:cubicBezTo>
                    <a:pt x="1841500" y="933450"/>
                    <a:pt x="1846580" y="949960"/>
                    <a:pt x="1855470" y="984250"/>
                  </a:cubicBezTo>
                  <a:cubicBezTo>
                    <a:pt x="1878330" y="1070610"/>
                    <a:pt x="1981200" y="1291590"/>
                    <a:pt x="2018030" y="1414780"/>
                  </a:cubicBezTo>
                  <a:cubicBezTo>
                    <a:pt x="2044700" y="1506220"/>
                    <a:pt x="2066290" y="1592580"/>
                    <a:pt x="2068830" y="1656080"/>
                  </a:cubicBezTo>
                  <a:cubicBezTo>
                    <a:pt x="2071370" y="1696720"/>
                    <a:pt x="2066290" y="1727200"/>
                    <a:pt x="2056130" y="1757680"/>
                  </a:cubicBezTo>
                  <a:cubicBezTo>
                    <a:pt x="2045970" y="1784350"/>
                    <a:pt x="2029460" y="1807210"/>
                    <a:pt x="2011680" y="1827530"/>
                  </a:cubicBezTo>
                  <a:cubicBezTo>
                    <a:pt x="1995170" y="1846580"/>
                    <a:pt x="1978660" y="1860550"/>
                    <a:pt x="1954530" y="1878330"/>
                  </a:cubicBezTo>
                  <a:cubicBezTo>
                    <a:pt x="1918970" y="1905000"/>
                    <a:pt x="1871980" y="1938020"/>
                    <a:pt x="1813560" y="1962150"/>
                  </a:cubicBezTo>
                  <a:cubicBezTo>
                    <a:pt x="1729740" y="1997710"/>
                    <a:pt x="1564640" y="2037080"/>
                    <a:pt x="1490980" y="2048510"/>
                  </a:cubicBezTo>
                  <a:cubicBezTo>
                    <a:pt x="1454150" y="2054860"/>
                    <a:pt x="1433830" y="2057400"/>
                    <a:pt x="1405890" y="2053590"/>
                  </a:cubicBezTo>
                  <a:cubicBezTo>
                    <a:pt x="1379220" y="2048510"/>
                    <a:pt x="1351280" y="2035810"/>
                    <a:pt x="1325880" y="2023110"/>
                  </a:cubicBezTo>
                  <a:cubicBezTo>
                    <a:pt x="1301750" y="2010410"/>
                    <a:pt x="1278890" y="1992630"/>
                    <a:pt x="1256030" y="1973580"/>
                  </a:cubicBezTo>
                  <a:cubicBezTo>
                    <a:pt x="1233170" y="1953260"/>
                    <a:pt x="1207770" y="1927860"/>
                    <a:pt x="1188720" y="1902460"/>
                  </a:cubicBezTo>
                  <a:cubicBezTo>
                    <a:pt x="1170940" y="1879600"/>
                    <a:pt x="1168400" y="1851660"/>
                    <a:pt x="1146810" y="1828800"/>
                  </a:cubicBezTo>
                  <a:cubicBezTo>
                    <a:pt x="1115060" y="1798320"/>
                    <a:pt x="1065530" y="1761490"/>
                    <a:pt x="1005840" y="1746250"/>
                  </a:cubicBezTo>
                  <a:cubicBezTo>
                    <a:pt x="922020" y="1723390"/>
                    <a:pt x="769620" y="1755140"/>
                    <a:pt x="678180" y="1752600"/>
                  </a:cubicBezTo>
                  <a:cubicBezTo>
                    <a:pt x="612140" y="1751330"/>
                    <a:pt x="563880" y="1718310"/>
                    <a:pt x="506730" y="1741170"/>
                  </a:cubicBezTo>
                  <a:cubicBezTo>
                    <a:pt x="422910" y="1774190"/>
                    <a:pt x="307340" y="1946910"/>
                    <a:pt x="257810" y="2009140"/>
                  </a:cubicBezTo>
                  <a:cubicBezTo>
                    <a:pt x="233680" y="2039620"/>
                    <a:pt x="220980" y="2049780"/>
                    <a:pt x="209550" y="2080260"/>
                  </a:cubicBezTo>
                  <a:cubicBezTo>
                    <a:pt x="193040" y="2122170"/>
                    <a:pt x="186690" y="2198370"/>
                    <a:pt x="184150" y="2242820"/>
                  </a:cubicBezTo>
                  <a:cubicBezTo>
                    <a:pt x="181610" y="2274570"/>
                    <a:pt x="179070" y="2291080"/>
                    <a:pt x="186690" y="2324100"/>
                  </a:cubicBezTo>
                  <a:cubicBezTo>
                    <a:pt x="199390" y="2379980"/>
                    <a:pt x="237490" y="2514600"/>
                    <a:pt x="288290" y="2542540"/>
                  </a:cubicBezTo>
                  <a:cubicBezTo>
                    <a:pt x="330200" y="2565400"/>
                    <a:pt x="378460" y="2537460"/>
                    <a:pt x="448310" y="2522220"/>
                  </a:cubicBezTo>
                  <a:cubicBezTo>
                    <a:pt x="585470" y="2491740"/>
                    <a:pt x="939800" y="2353310"/>
                    <a:pt x="1046480" y="2334260"/>
                  </a:cubicBezTo>
                  <a:cubicBezTo>
                    <a:pt x="1084580" y="2326640"/>
                    <a:pt x="1098550" y="2327910"/>
                    <a:pt x="1126490" y="2330450"/>
                  </a:cubicBezTo>
                  <a:cubicBezTo>
                    <a:pt x="1156970" y="2332990"/>
                    <a:pt x="1192530" y="2339340"/>
                    <a:pt x="1220470" y="2353310"/>
                  </a:cubicBezTo>
                  <a:cubicBezTo>
                    <a:pt x="1248410" y="2366010"/>
                    <a:pt x="1272540" y="2385060"/>
                    <a:pt x="1296670" y="2413000"/>
                  </a:cubicBezTo>
                  <a:cubicBezTo>
                    <a:pt x="1329690" y="2449830"/>
                    <a:pt x="1356360" y="2501900"/>
                    <a:pt x="1389380" y="2565400"/>
                  </a:cubicBezTo>
                  <a:cubicBezTo>
                    <a:pt x="1442720" y="2663190"/>
                    <a:pt x="1540510" y="2872740"/>
                    <a:pt x="1569720" y="2954020"/>
                  </a:cubicBezTo>
                  <a:cubicBezTo>
                    <a:pt x="1583690" y="2988310"/>
                    <a:pt x="1587500" y="3003550"/>
                    <a:pt x="1591310" y="3031490"/>
                  </a:cubicBezTo>
                  <a:cubicBezTo>
                    <a:pt x="1595120" y="3060700"/>
                    <a:pt x="1598930" y="3093720"/>
                    <a:pt x="1593850" y="3124200"/>
                  </a:cubicBezTo>
                  <a:cubicBezTo>
                    <a:pt x="1588770" y="3155950"/>
                    <a:pt x="1574800" y="3182620"/>
                    <a:pt x="1558290" y="3215640"/>
                  </a:cubicBezTo>
                  <a:cubicBezTo>
                    <a:pt x="1536700" y="3256280"/>
                    <a:pt x="1489710" y="3308350"/>
                    <a:pt x="1470660" y="3347720"/>
                  </a:cubicBezTo>
                  <a:cubicBezTo>
                    <a:pt x="1456690" y="3375660"/>
                    <a:pt x="1441450" y="3389630"/>
                    <a:pt x="1442720" y="3422650"/>
                  </a:cubicBezTo>
                  <a:cubicBezTo>
                    <a:pt x="1445260" y="3491230"/>
                    <a:pt x="1563370" y="3655060"/>
                    <a:pt x="1581150" y="3726180"/>
                  </a:cubicBezTo>
                  <a:cubicBezTo>
                    <a:pt x="1590040" y="3761740"/>
                    <a:pt x="1579880" y="3776980"/>
                    <a:pt x="1586230" y="3811270"/>
                  </a:cubicBezTo>
                  <a:cubicBezTo>
                    <a:pt x="1595120" y="3863340"/>
                    <a:pt x="1615440" y="3945890"/>
                    <a:pt x="1644650" y="4005580"/>
                  </a:cubicBezTo>
                  <a:cubicBezTo>
                    <a:pt x="1672590" y="4062730"/>
                    <a:pt x="1715770" y="4114800"/>
                    <a:pt x="1757680" y="4161790"/>
                  </a:cubicBezTo>
                  <a:cubicBezTo>
                    <a:pt x="1799590" y="4206240"/>
                    <a:pt x="1846580" y="4250690"/>
                    <a:pt x="1896110" y="4283710"/>
                  </a:cubicBezTo>
                  <a:cubicBezTo>
                    <a:pt x="1943100" y="4315460"/>
                    <a:pt x="1990090" y="4335780"/>
                    <a:pt x="2047240" y="4357370"/>
                  </a:cubicBezTo>
                  <a:cubicBezTo>
                    <a:pt x="2114550" y="4382770"/>
                    <a:pt x="2183130" y="4404360"/>
                    <a:pt x="2274570" y="4418330"/>
                  </a:cubicBezTo>
                  <a:cubicBezTo>
                    <a:pt x="2409190" y="4438650"/>
                    <a:pt x="2678430" y="4423410"/>
                    <a:pt x="2780030" y="4437380"/>
                  </a:cubicBezTo>
                  <a:cubicBezTo>
                    <a:pt x="2824480" y="4443730"/>
                    <a:pt x="2835910" y="4446270"/>
                    <a:pt x="2875280" y="4460240"/>
                  </a:cubicBezTo>
                  <a:cubicBezTo>
                    <a:pt x="2945130" y="4484370"/>
                    <a:pt x="3089910" y="4570730"/>
                    <a:pt x="3154680" y="4593590"/>
                  </a:cubicBezTo>
                  <a:cubicBezTo>
                    <a:pt x="3186430" y="4605020"/>
                    <a:pt x="3206750" y="4615180"/>
                    <a:pt x="3230880" y="4612640"/>
                  </a:cubicBezTo>
                  <a:cubicBezTo>
                    <a:pt x="3255010" y="4610100"/>
                    <a:pt x="3274060" y="4599940"/>
                    <a:pt x="3300730" y="4579620"/>
                  </a:cubicBezTo>
                  <a:cubicBezTo>
                    <a:pt x="3351530" y="4540250"/>
                    <a:pt x="3431540" y="4408170"/>
                    <a:pt x="3483610" y="4364990"/>
                  </a:cubicBezTo>
                  <a:cubicBezTo>
                    <a:pt x="3511550" y="4339590"/>
                    <a:pt x="3533140" y="4325620"/>
                    <a:pt x="3561080" y="4316730"/>
                  </a:cubicBezTo>
                  <a:cubicBezTo>
                    <a:pt x="3585210" y="4309110"/>
                    <a:pt x="3611880" y="4306570"/>
                    <a:pt x="3637280" y="4310380"/>
                  </a:cubicBezTo>
                  <a:cubicBezTo>
                    <a:pt x="3666490" y="4314190"/>
                    <a:pt x="3699510" y="4326890"/>
                    <a:pt x="3723640" y="4343400"/>
                  </a:cubicBezTo>
                  <a:cubicBezTo>
                    <a:pt x="3747770" y="4358640"/>
                    <a:pt x="3766820" y="4381500"/>
                    <a:pt x="3784600" y="4404360"/>
                  </a:cubicBezTo>
                  <a:cubicBezTo>
                    <a:pt x="3801110" y="4427220"/>
                    <a:pt x="3816350" y="4450080"/>
                    <a:pt x="3826510" y="4480560"/>
                  </a:cubicBezTo>
                  <a:cubicBezTo>
                    <a:pt x="3840480" y="4522470"/>
                    <a:pt x="3825240" y="4606290"/>
                    <a:pt x="3846830" y="4639310"/>
                  </a:cubicBezTo>
                  <a:cubicBezTo>
                    <a:pt x="3863340" y="4662170"/>
                    <a:pt x="3892550" y="4674870"/>
                    <a:pt x="3916680" y="4677410"/>
                  </a:cubicBezTo>
                  <a:cubicBezTo>
                    <a:pt x="3940810" y="4679950"/>
                    <a:pt x="3964940" y="4665980"/>
                    <a:pt x="3992880" y="4653280"/>
                  </a:cubicBezTo>
                  <a:cubicBezTo>
                    <a:pt x="4034790" y="4635500"/>
                    <a:pt x="4089400" y="4603750"/>
                    <a:pt x="4136390" y="4573270"/>
                  </a:cubicBezTo>
                  <a:cubicBezTo>
                    <a:pt x="4188460" y="4538980"/>
                    <a:pt x="4255770" y="4493260"/>
                    <a:pt x="4290060" y="4456430"/>
                  </a:cubicBezTo>
                  <a:cubicBezTo>
                    <a:pt x="4312920" y="4432300"/>
                    <a:pt x="4316730" y="4398010"/>
                    <a:pt x="4337050" y="4385310"/>
                  </a:cubicBezTo>
                  <a:cubicBezTo>
                    <a:pt x="4353560" y="4373880"/>
                    <a:pt x="4375150" y="4370070"/>
                    <a:pt x="4394200" y="4373880"/>
                  </a:cubicBezTo>
                  <a:cubicBezTo>
                    <a:pt x="4417060" y="4378960"/>
                    <a:pt x="4451350" y="4404360"/>
                    <a:pt x="4464050" y="4424680"/>
                  </a:cubicBezTo>
                  <a:cubicBezTo>
                    <a:pt x="4474210" y="4441190"/>
                    <a:pt x="4475480" y="4464050"/>
                    <a:pt x="4471670" y="4481830"/>
                  </a:cubicBezTo>
                  <a:cubicBezTo>
                    <a:pt x="4467860" y="4500880"/>
                    <a:pt x="4457700" y="4521200"/>
                    <a:pt x="4442460" y="4532630"/>
                  </a:cubicBezTo>
                  <a:cubicBezTo>
                    <a:pt x="4423410" y="4547870"/>
                    <a:pt x="4382770" y="4556760"/>
                    <a:pt x="4358640" y="4552950"/>
                  </a:cubicBezTo>
                  <a:cubicBezTo>
                    <a:pt x="4339590" y="4550410"/>
                    <a:pt x="4321810" y="4536440"/>
                    <a:pt x="4310380" y="4521200"/>
                  </a:cubicBezTo>
                  <a:cubicBezTo>
                    <a:pt x="4298950" y="4507230"/>
                    <a:pt x="4288790" y="4485640"/>
                    <a:pt x="4290060" y="4466590"/>
                  </a:cubicBezTo>
                  <a:cubicBezTo>
                    <a:pt x="4291330" y="4442460"/>
                    <a:pt x="4310380" y="4405630"/>
                    <a:pt x="4328160" y="4390390"/>
                  </a:cubicBezTo>
                  <a:cubicBezTo>
                    <a:pt x="4343400" y="4377690"/>
                    <a:pt x="4366260" y="4372610"/>
                    <a:pt x="4384040" y="4372610"/>
                  </a:cubicBezTo>
                  <a:cubicBezTo>
                    <a:pt x="4403090" y="4373880"/>
                    <a:pt x="4424680" y="4380230"/>
                    <a:pt x="4439920" y="4394200"/>
                  </a:cubicBezTo>
                  <a:cubicBezTo>
                    <a:pt x="4456430" y="4410710"/>
                    <a:pt x="4472940" y="4445000"/>
                    <a:pt x="4472940" y="4472940"/>
                  </a:cubicBezTo>
                  <a:cubicBezTo>
                    <a:pt x="4472940" y="4504690"/>
                    <a:pt x="4455160" y="4540250"/>
                    <a:pt x="4428490" y="4575810"/>
                  </a:cubicBezTo>
                  <a:cubicBezTo>
                    <a:pt x="4386580" y="4629150"/>
                    <a:pt x="4282440" y="4695190"/>
                    <a:pt x="4215130" y="4738370"/>
                  </a:cubicBezTo>
                  <a:cubicBezTo>
                    <a:pt x="4160520" y="4775200"/>
                    <a:pt x="4102100" y="4803140"/>
                    <a:pt x="4056380" y="4824730"/>
                  </a:cubicBezTo>
                  <a:cubicBezTo>
                    <a:pt x="4023360" y="4839970"/>
                    <a:pt x="3997960" y="4852670"/>
                    <a:pt x="3968750" y="4859020"/>
                  </a:cubicBezTo>
                  <a:cubicBezTo>
                    <a:pt x="3939540" y="4864100"/>
                    <a:pt x="3907790" y="4862830"/>
                    <a:pt x="3879850" y="4859020"/>
                  </a:cubicBezTo>
                  <a:cubicBezTo>
                    <a:pt x="3853180" y="4855210"/>
                    <a:pt x="3826510" y="4848860"/>
                    <a:pt x="3802380" y="4836160"/>
                  </a:cubicBezTo>
                  <a:cubicBezTo>
                    <a:pt x="3776980" y="4824730"/>
                    <a:pt x="3752850" y="4804410"/>
                    <a:pt x="3733800" y="4785360"/>
                  </a:cubicBezTo>
                  <a:cubicBezTo>
                    <a:pt x="3714750" y="4766310"/>
                    <a:pt x="3698240" y="4745990"/>
                    <a:pt x="3686810" y="4723130"/>
                  </a:cubicBezTo>
                  <a:cubicBezTo>
                    <a:pt x="3672840" y="4696460"/>
                    <a:pt x="3663950" y="4663440"/>
                    <a:pt x="3660140" y="4632960"/>
                  </a:cubicBezTo>
                  <a:cubicBezTo>
                    <a:pt x="3655060" y="4605020"/>
                    <a:pt x="3670300" y="4568190"/>
                    <a:pt x="3657600" y="4546600"/>
                  </a:cubicBezTo>
                  <a:cubicBezTo>
                    <a:pt x="3646170" y="4526280"/>
                    <a:pt x="3618230" y="4502150"/>
                    <a:pt x="3592830" y="4505960"/>
                  </a:cubicBezTo>
                  <a:cubicBezTo>
                    <a:pt x="3540760" y="4513580"/>
                    <a:pt x="3439160" y="4709160"/>
                    <a:pt x="3382010" y="4751070"/>
                  </a:cubicBezTo>
                  <a:cubicBezTo>
                    <a:pt x="3351530" y="4773930"/>
                    <a:pt x="3331210" y="4780280"/>
                    <a:pt x="3303270" y="4786630"/>
                  </a:cubicBezTo>
                  <a:cubicBezTo>
                    <a:pt x="3274060" y="4791710"/>
                    <a:pt x="3239770" y="4789170"/>
                    <a:pt x="3209290" y="4786630"/>
                  </a:cubicBezTo>
                  <a:cubicBezTo>
                    <a:pt x="3180080" y="4782820"/>
                    <a:pt x="3161030" y="4780280"/>
                    <a:pt x="3122930" y="4767580"/>
                  </a:cubicBezTo>
                  <a:cubicBezTo>
                    <a:pt x="3048000" y="4743450"/>
                    <a:pt x="2917190" y="4648200"/>
                    <a:pt x="2790190" y="4617720"/>
                  </a:cubicBezTo>
                  <a:cubicBezTo>
                    <a:pt x="2639060" y="4582160"/>
                    <a:pt x="2414270" y="4616450"/>
                    <a:pt x="2272030" y="4594860"/>
                  </a:cubicBezTo>
                  <a:cubicBezTo>
                    <a:pt x="2169160" y="4580890"/>
                    <a:pt x="2087880" y="4555490"/>
                    <a:pt x="2012950" y="4531360"/>
                  </a:cubicBezTo>
                  <a:cubicBezTo>
                    <a:pt x="1951990" y="4511040"/>
                    <a:pt x="1903730" y="4493260"/>
                    <a:pt x="1851660" y="4462780"/>
                  </a:cubicBezTo>
                  <a:cubicBezTo>
                    <a:pt x="1794510" y="4429760"/>
                    <a:pt x="1741170" y="4386580"/>
                    <a:pt x="1687830" y="4338320"/>
                  </a:cubicBezTo>
                  <a:cubicBezTo>
                    <a:pt x="1629410" y="4282440"/>
                    <a:pt x="1563370" y="4216400"/>
                    <a:pt x="1518920" y="4145280"/>
                  </a:cubicBezTo>
                  <a:cubicBezTo>
                    <a:pt x="1475740" y="4074160"/>
                    <a:pt x="1445260" y="3983990"/>
                    <a:pt x="1424940" y="3910330"/>
                  </a:cubicBezTo>
                  <a:cubicBezTo>
                    <a:pt x="1407160" y="3849370"/>
                    <a:pt x="1416050" y="3798570"/>
                    <a:pt x="1395730" y="3737610"/>
                  </a:cubicBezTo>
                  <a:cubicBezTo>
                    <a:pt x="1371600" y="3663950"/>
                    <a:pt x="1296670" y="3561080"/>
                    <a:pt x="1276350" y="3502660"/>
                  </a:cubicBezTo>
                  <a:cubicBezTo>
                    <a:pt x="1264920" y="3469640"/>
                    <a:pt x="1262380" y="3448050"/>
                    <a:pt x="1261110" y="3421380"/>
                  </a:cubicBezTo>
                  <a:cubicBezTo>
                    <a:pt x="1261110" y="3394710"/>
                    <a:pt x="1261110" y="3374390"/>
                    <a:pt x="1272540" y="3342640"/>
                  </a:cubicBezTo>
                  <a:cubicBezTo>
                    <a:pt x="1291590" y="3288030"/>
                    <a:pt x="1377950" y="3188970"/>
                    <a:pt x="1398270" y="3131820"/>
                  </a:cubicBezTo>
                  <a:cubicBezTo>
                    <a:pt x="1409700" y="3097530"/>
                    <a:pt x="1416050" y="3083560"/>
                    <a:pt x="1409700" y="3044190"/>
                  </a:cubicBezTo>
                  <a:cubicBezTo>
                    <a:pt x="1394460" y="2946400"/>
                    <a:pt x="1244600" y="2632710"/>
                    <a:pt x="1182370" y="2557780"/>
                  </a:cubicBezTo>
                  <a:cubicBezTo>
                    <a:pt x="1156970" y="2528570"/>
                    <a:pt x="1139190" y="2515870"/>
                    <a:pt x="1115060" y="2509520"/>
                  </a:cubicBezTo>
                  <a:cubicBezTo>
                    <a:pt x="1090930" y="2503170"/>
                    <a:pt x="1074420" y="2510790"/>
                    <a:pt x="1037590" y="2518410"/>
                  </a:cubicBezTo>
                  <a:cubicBezTo>
                    <a:pt x="938530" y="2540000"/>
                    <a:pt x="632460" y="2669540"/>
                    <a:pt x="501650" y="2694940"/>
                  </a:cubicBezTo>
                  <a:cubicBezTo>
                    <a:pt x="429260" y="2707640"/>
                    <a:pt x="384810" y="2707640"/>
                    <a:pt x="328930" y="2703830"/>
                  </a:cubicBezTo>
                  <a:cubicBezTo>
                    <a:pt x="274320" y="2701290"/>
                    <a:pt x="205740" y="2698750"/>
                    <a:pt x="170180" y="2677160"/>
                  </a:cubicBezTo>
                  <a:cubicBezTo>
                    <a:pt x="144780" y="2661920"/>
                    <a:pt x="135890" y="2642870"/>
                    <a:pt x="118110" y="2613660"/>
                  </a:cubicBezTo>
                  <a:cubicBezTo>
                    <a:pt x="86360" y="2562860"/>
                    <a:pt x="34290" y="2458720"/>
                    <a:pt x="16510" y="2383790"/>
                  </a:cubicBezTo>
                  <a:cubicBezTo>
                    <a:pt x="0" y="2316480"/>
                    <a:pt x="5080" y="2237740"/>
                    <a:pt x="3810" y="2186940"/>
                  </a:cubicBezTo>
                  <a:cubicBezTo>
                    <a:pt x="3810" y="2153920"/>
                    <a:pt x="2540" y="2132330"/>
                    <a:pt x="7620" y="2106930"/>
                  </a:cubicBezTo>
                  <a:cubicBezTo>
                    <a:pt x="11430" y="2080260"/>
                    <a:pt x="19050" y="2054860"/>
                    <a:pt x="30480" y="2030730"/>
                  </a:cubicBezTo>
                  <a:cubicBezTo>
                    <a:pt x="40640" y="2005330"/>
                    <a:pt x="49530" y="1991360"/>
                    <a:pt x="72390" y="1958340"/>
                  </a:cubicBezTo>
                  <a:cubicBezTo>
                    <a:pt x="129540" y="1879600"/>
                    <a:pt x="322580" y="1616710"/>
                    <a:pt x="411480" y="1569720"/>
                  </a:cubicBezTo>
                  <a:cubicBezTo>
                    <a:pt x="452120" y="1548130"/>
                    <a:pt x="485140" y="1557020"/>
                    <a:pt x="518160" y="1558290"/>
                  </a:cubicBezTo>
                  <a:cubicBezTo>
                    <a:pt x="547370" y="1559560"/>
                    <a:pt x="565150" y="1569720"/>
                    <a:pt x="596900" y="1573530"/>
                  </a:cubicBezTo>
                  <a:cubicBezTo>
                    <a:pt x="647700" y="1577340"/>
                    <a:pt x="726440" y="1574800"/>
                    <a:pt x="791210" y="1572260"/>
                  </a:cubicBezTo>
                  <a:cubicBezTo>
                    <a:pt x="854710" y="1570990"/>
                    <a:pt x="932180" y="1557020"/>
                    <a:pt x="981710" y="1559560"/>
                  </a:cubicBezTo>
                  <a:cubicBezTo>
                    <a:pt x="1014730" y="1560830"/>
                    <a:pt x="1032510" y="1562100"/>
                    <a:pt x="1061720" y="1572260"/>
                  </a:cubicBezTo>
                  <a:cubicBezTo>
                    <a:pt x="1103630" y="1584960"/>
                    <a:pt x="1168400" y="1619250"/>
                    <a:pt x="1206500" y="1643380"/>
                  </a:cubicBezTo>
                  <a:cubicBezTo>
                    <a:pt x="1234440" y="1661160"/>
                    <a:pt x="1250950" y="1673860"/>
                    <a:pt x="1273810" y="1696720"/>
                  </a:cubicBezTo>
                  <a:cubicBezTo>
                    <a:pt x="1304290" y="1729740"/>
                    <a:pt x="1333500" y="1795780"/>
                    <a:pt x="1363980" y="1824990"/>
                  </a:cubicBezTo>
                  <a:cubicBezTo>
                    <a:pt x="1384300" y="1846580"/>
                    <a:pt x="1397000" y="1864360"/>
                    <a:pt x="1427480" y="1870710"/>
                  </a:cubicBezTo>
                  <a:cubicBezTo>
                    <a:pt x="1480820" y="1880870"/>
                    <a:pt x="1598930" y="1838960"/>
                    <a:pt x="1670050" y="1816100"/>
                  </a:cubicBezTo>
                  <a:cubicBezTo>
                    <a:pt x="1728470" y="1798320"/>
                    <a:pt x="1785620" y="1776730"/>
                    <a:pt x="1823720" y="1752600"/>
                  </a:cubicBezTo>
                  <a:cubicBezTo>
                    <a:pt x="1851660" y="1734820"/>
                    <a:pt x="1879600" y="1719580"/>
                    <a:pt x="1888490" y="1696720"/>
                  </a:cubicBezTo>
                  <a:cubicBezTo>
                    <a:pt x="1898650" y="1673860"/>
                    <a:pt x="1889760" y="1648460"/>
                    <a:pt x="1884680" y="1616710"/>
                  </a:cubicBezTo>
                  <a:cubicBezTo>
                    <a:pt x="1878330" y="1569720"/>
                    <a:pt x="1861820" y="1512570"/>
                    <a:pt x="1840230" y="1442720"/>
                  </a:cubicBezTo>
                  <a:cubicBezTo>
                    <a:pt x="1804670" y="1333500"/>
                    <a:pt x="1708150" y="1116330"/>
                    <a:pt x="1682750" y="1026160"/>
                  </a:cubicBezTo>
                  <a:cubicBezTo>
                    <a:pt x="1671320" y="984250"/>
                    <a:pt x="1667510" y="969010"/>
                    <a:pt x="1666240" y="933450"/>
                  </a:cubicBezTo>
                  <a:cubicBezTo>
                    <a:pt x="1664970" y="885190"/>
                    <a:pt x="1663700" y="802640"/>
                    <a:pt x="1682750" y="764540"/>
                  </a:cubicBezTo>
                  <a:cubicBezTo>
                    <a:pt x="1696720" y="736600"/>
                    <a:pt x="1722120" y="723900"/>
                    <a:pt x="1744980" y="707390"/>
                  </a:cubicBezTo>
                  <a:cubicBezTo>
                    <a:pt x="1767840" y="690880"/>
                    <a:pt x="1788160" y="681990"/>
                    <a:pt x="1819910" y="665480"/>
                  </a:cubicBezTo>
                  <a:cubicBezTo>
                    <a:pt x="1877060" y="636270"/>
                    <a:pt x="1965960" y="584200"/>
                    <a:pt x="2053590" y="549910"/>
                  </a:cubicBezTo>
                  <a:cubicBezTo>
                    <a:pt x="2159000" y="508000"/>
                    <a:pt x="2298700" y="468630"/>
                    <a:pt x="2414270" y="440690"/>
                  </a:cubicBezTo>
                  <a:cubicBezTo>
                    <a:pt x="2518410" y="415290"/>
                    <a:pt x="2640330" y="388620"/>
                    <a:pt x="2715260" y="383540"/>
                  </a:cubicBezTo>
                  <a:cubicBezTo>
                    <a:pt x="2758440" y="381000"/>
                    <a:pt x="2773680" y="392430"/>
                    <a:pt x="2820670" y="389890"/>
                  </a:cubicBezTo>
                  <a:cubicBezTo>
                    <a:pt x="2915920" y="382270"/>
                    <a:pt x="3114040" y="351790"/>
                    <a:pt x="3244850" y="306070"/>
                  </a:cubicBezTo>
                  <a:cubicBezTo>
                    <a:pt x="3369310" y="262890"/>
                    <a:pt x="3479800" y="179070"/>
                    <a:pt x="3587750" y="128270"/>
                  </a:cubicBezTo>
                  <a:cubicBezTo>
                    <a:pt x="3680460" y="86360"/>
                    <a:pt x="3771900" y="39370"/>
                    <a:pt x="3853180" y="20320"/>
                  </a:cubicBezTo>
                  <a:cubicBezTo>
                    <a:pt x="3916680" y="6350"/>
                    <a:pt x="3982720" y="0"/>
                    <a:pt x="4030980" y="8890"/>
                  </a:cubicBezTo>
                  <a:cubicBezTo>
                    <a:pt x="4065270" y="15240"/>
                    <a:pt x="4086860" y="25400"/>
                    <a:pt x="4116070" y="48260"/>
                  </a:cubicBezTo>
                  <a:cubicBezTo>
                    <a:pt x="4160520" y="81280"/>
                    <a:pt x="4224020" y="165100"/>
                    <a:pt x="4251960" y="213360"/>
                  </a:cubicBezTo>
                  <a:cubicBezTo>
                    <a:pt x="4271010" y="245110"/>
                    <a:pt x="4277360" y="270510"/>
                    <a:pt x="4284980" y="298450"/>
                  </a:cubicBezTo>
                  <a:cubicBezTo>
                    <a:pt x="4291330" y="327660"/>
                    <a:pt x="4290060" y="345440"/>
                    <a:pt x="4292600" y="384810"/>
                  </a:cubicBezTo>
                  <a:cubicBezTo>
                    <a:pt x="4300220" y="463550"/>
                    <a:pt x="4314190" y="612140"/>
                    <a:pt x="4320540" y="750570"/>
                  </a:cubicBezTo>
                  <a:cubicBezTo>
                    <a:pt x="4329430" y="930910"/>
                    <a:pt x="4320540" y="1181100"/>
                    <a:pt x="4331970" y="1374140"/>
                  </a:cubicBezTo>
                  <a:cubicBezTo>
                    <a:pt x="4340860" y="1540510"/>
                    <a:pt x="4364990" y="1690370"/>
                    <a:pt x="4373880" y="1840230"/>
                  </a:cubicBezTo>
                  <a:cubicBezTo>
                    <a:pt x="4381500" y="1977390"/>
                    <a:pt x="4373880" y="2109470"/>
                    <a:pt x="4381500" y="2239010"/>
                  </a:cubicBezTo>
                  <a:cubicBezTo>
                    <a:pt x="4387850" y="2364740"/>
                    <a:pt x="4403090" y="2456180"/>
                    <a:pt x="4413250" y="2606040"/>
                  </a:cubicBezTo>
                  <a:cubicBezTo>
                    <a:pt x="4427220" y="2839720"/>
                    <a:pt x="4445000" y="3274060"/>
                    <a:pt x="4448810" y="3507740"/>
                  </a:cubicBezTo>
                  <a:cubicBezTo>
                    <a:pt x="4451350" y="3656330"/>
                    <a:pt x="4451350" y="3735070"/>
                    <a:pt x="4446270" y="3873500"/>
                  </a:cubicBezTo>
                  <a:cubicBezTo>
                    <a:pt x="4438650" y="4058920"/>
                    <a:pt x="4432300" y="4429760"/>
                    <a:pt x="4400550" y="4517390"/>
                  </a:cubicBezTo>
                  <a:cubicBezTo>
                    <a:pt x="4390390" y="4544060"/>
                    <a:pt x="4382770" y="4552950"/>
                    <a:pt x="4367530" y="4563110"/>
                  </a:cubicBezTo>
                  <a:cubicBezTo>
                    <a:pt x="4353560" y="4572000"/>
                    <a:pt x="4330700" y="4577080"/>
                    <a:pt x="4312920" y="4574540"/>
                  </a:cubicBezTo>
                  <a:cubicBezTo>
                    <a:pt x="4296410" y="4572000"/>
                    <a:pt x="4276090" y="4560570"/>
                    <a:pt x="4264660" y="4547870"/>
                  </a:cubicBezTo>
                  <a:cubicBezTo>
                    <a:pt x="4253230" y="4535170"/>
                    <a:pt x="4245610" y="4495800"/>
                    <a:pt x="4245610" y="4495800"/>
                  </a:cubicBezTo>
                </a:path>
              </a:pathLst>
            </a:custGeom>
            <a:solidFill>
              <a:srgbClr val="9747FF"/>
            </a:solidFill>
            <a:ln cap="sq">
              <a:noFill/>
              <a:prstDash val="solid"/>
              <a:miter/>
            </a:ln>
          </p:spPr>
        </p:sp>
      </p:grpSp>
      <p:sp>
        <p:nvSpPr>
          <p:cNvPr name="TextBox 6" id="6"/>
          <p:cNvSpPr txBox="true"/>
          <p:nvPr/>
        </p:nvSpPr>
        <p:spPr>
          <a:xfrm rot="0">
            <a:off x="4160520" y="4425315"/>
            <a:ext cx="2454063" cy="886025"/>
          </a:xfrm>
          <a:prstGeom prst="rect">
            <a:avLst/>
          </a:prstGeom>
        </p:spPr>
        <p:txBody>
          <a:bodyPr anchor="t" rtlCol="false" tIns="0" lIns="0" bIns="0" rIns="0">
            <a:spAutoFit/>
          </a:bodyPr>
          <a:lstStyle/>
          <a:p>
            <a:pPr algn="l">
              <a:lnSpc>
                <a:spcPts val="2864"/>
              </a:lnSpc>
            </a:pPr>
            <a:r>
              <a:rPr lang="en-US" sz="2627">
                <a:solidFill>
                  <a:srgbClr val="000000"/>
                </a:solidFill>
                <a:latin typeface="Archivo Black"/>
              </a:rPr>
              <a:t>Phase 3</a:t>
            </a:r>
          </a:p>
          <a:p>
            <a:pPr algn="l">
              <a:lnSpc>
                <a:spcPts val="2010"/>
              </a:lnSpc>
            </a:pPr>
            <a:r>
              <a:rPr lang="en-US" sz="1844">
                <a:solidFill>
                  <a:srgbClr val="000000"/>
                </a:solidFill>
                <a:latin typeface="Cooper Hewitt Italics"/>
              </a:rPr>
              <a:t>Thamesmead Moorings</a:t>
            </a:r>
          </a:p>
          <a:p>
            <a:pPr algn="l">
              <a:lnSpc>
                <a:spcPts val="2010"/>
              </a:lnSpc>
            </a:pPr>
            <a:r>
              <a:rPr lang="en-US" sz="1844">
                <a:solidFill>
                  <a:srgbClr val="000000"/>
                </a:solidFill>
                <a:latin typeface="Cooper Hewitt Italics"/>
              </a:rPr>
              <a:t>Greenwich</a:t>
            </a:r>
          </a:p>
        </p:txBody>
      </p:sp>
      <p:grpSp>
        <p:nvGrpSpPr>
          <p:cNvPr name="Group 7" id="7"/>
          <p:cNvGrpSpPr/>
          <p:nvPr/>
        </p:nvGrpSpPr>
        <p:grpSpPr>
          <a:xfrm rot="0">
            <a:off x="7428547" y="4466272"/>
            <a:ext cx="3950017" cy="3682365"/>
            <a:chOff x="0" y="0"/>
            <a:chExt cx="5266690" cy="4909820"/>
          </a:xfrm>
        </p:grpSpPr>
        <p:sp>
          <p:nvSpPr>
            <p:cNvPr name="Freeform 8" id="8"/>
            <p:cNvSpPr/>
            <p:nvPr/>
          </p:nvSpPr>
          <p:spPr>
            <a:xfrm flipH="false" flipV="false" rot="0">
              <a:off x="45720" y="44450"/>
              <a:ext cx="5175250" cy="4822190"/>
            </a:xfrm>
            <a:custGeom>
              <a:avLst/>
              <a:gdLst/>
              <a:ahLst/>
              <a:cxnLst/>
              <a:rect r="r" b="b" t="t" l="l"/>
              <a:pathLst>
                <a:path h="4822190" w="5175250">
                  <a:moveTo>
                    <a:pt x="39370" y="876300"/>
                  </a:moveTo>
                  <a:cubicBezTo>
                    <a:pt x="480060" y="635000"/>
                    <a:pt x="642620" y="519430"/>
                    <a:pt x="821690" y="417830"/>
                  </a:cubicBezTo>
                  <a:cubicBezTo>
                    <a:pt x="1036320" y="295910"/>
                    <a:pt x="1423670" y="93980"/>
                    <a:pt x="1541780" y="41910"/>
                  </a:cubicBezTo>
                  <a:cubicBezTo>
                    <a:pt x="1577340" y="26670"/>
                    <a:pt x="1584960" y="21590"/>
                    <a:pt x="1615440" y="15240"/>
                  </a:cubicBezTo>
                  <a:cubicBezTo>
                    <a:pt x="1662430" y="6350"/>
                    <a:pt x="1755140" y="0"/>
                    <a:pt x="1802130" y="6350"/>
                  </a:cubicBezTo>
                  <a:cubicBezTo>
                    <a:pt x="1832610" y="11430"/>
                    <a:pt x="1851660" y="19050"/>
                    <a:pt x="1875790" y="31750"/>
                  </a:cubicBezTo>
                  <a:cubicBezTo>
                    <a:pt x="1905000" y="45720"/>
                    <a:pt x="1936750" y="67310"/>
                    <a:pt x="1964690" y="88900"/>
                  </a:cubicBezTo>
                  <a:cubicBezTo>
                    <a:pt x="1991360" y="110490"/>
                    <a:pt x="2011680" y="121920"/>
                    <a:pt x="2039620" y="157480"/>
                  </a:cubicBezTo>
                  <a:cubicBezTo>
                    <a:pt x="2099310" y="231140"/>
                    <a:pt x="2186940" y="424180"/>
                    <a:pt x="2265680" y="539750"/>
                  </a:cubicBezTo>
                  <a:cubicBezTo>
                    <a:pt x="2336800" y="643890"/>
                    <a:pt x="2446020" y="753110"/>
                    <a:pt x="2485390" y="826770"/>
                  </a:cubicBezTo>
                  <a:cubicBezTo>
                    <a:pt x="2505710" y="864870"/>
                    <a:pt x="2509520" y="882650"/>
                    <a:pt x="2518410" y="923290"/>
                  </a:cubicBezTo>
                  <a:cubicBezTo>
                    <a:pt x="2532380" y="989330"/>
                    <a:pt x="2540000" y="1107440"/>
                    <a:pt x="2542540" y="1184910"/>
                  </a:cubicBezTo>
                  <a:cubicBezTo>
                    <a:pt x="2545080" y="1245870"/>
                    <a:pt x="2543810" y="1275080"/>
                    <a:pt x="2537460" y="1348740"/>
                  </a:cubicBezTo>
                  <a:cubicBezTo>
                    <a:pt x="2526030" y="1502410"/>
                    <a:pt x="2466340" y="1877060"/>
                    <a:pt x="2453640" y="2061210"/>
                  </a:cubicBezTo>
                  <a:cubicBezTo>
                    <a:pt x="2444750" y="2179320"/>
                    <a:pt x="2407920" y="2275840"/>
                    <a:pt x="2447290" y="2350770"/>
                  </a:cubicBezTo>
                  <a:cubicBezTo>
                    <a:pt x="2486660" y="2425700"/>
                    <a:pt x="2593340" y="2463800"/>
                    <a:pt x="2691130" y="2509520"/>
                  </a:cubicBezTo>
                  <a:cubicBezTo>
                    <a:pt x="2819400" y="2567940"/>
                    <a:pt x="3018790" y="2594610"/>
                    <a:pt x="3161030" y="2646680"/>
                  </a:cubicBezTo>
                  <a:cubicBezTo>
                    <a:pt x="3285490" y="2693670"/>
                    <a:pt x="3425190" y="2759710"/>
                    <a:pt x="3500120" y="2801620"/>
                  </a:cubicBezTo>
                  <a:cubicBezTo>
                    <a:pt x="3538220" y="2823210"/>
                    <a:pt x="3550920" y="2833370"/>
                    <a:pt x="3583940" y="2860040"/>
                  </a:cubicBezTo>
                  <a:cubicBezTo>
                    <a:pt x="3643630" y="2908300"/>
                    <a:pt x="3750310" y="3021330"/>
                    <a:pt x="3812540" y="3069590"/>
                  </a:cubicBezTo>
                  <a:cubicBezTo>
                    <a:pt x="3851910" y="3100070"/>
                    <a:pt x="3867150" y="3108960"/>
                    <a:pt x="3912870" y="3135630"/>
                  </a:cubicBezTo>
                  <a:cubicBezTo>
                    <a:pt x="4000500" y="3188970"/>
                    <a:pt x="4166870" y="3286760"/>
                    <a:pt x="4307840" y="3351530"/>
                  </a:cubicBezTo>
                  <a:cubicBezTo>
                    <a:pt x="4456430" y="3421380"/>
                    <a:pt x="4674870" y="3482340"/>
                    <a:pt x="4785360" y="3535680"/>
                  </a:cubicBezTo>
                  <a:cubicBezTo>
                    <a:pt x="4848860" y="3566160"/>
                    <a:pt x="4885690" y="3583940"/>
                    <a:pt x="4928870" y="3620770"/>
                  </a:cubicBezTo>
                  <a:cubicBezTo>
                    <a:pt x="4975860" y="3661410"/>
                    <a:pt x="5027930" y="3728720"/>
                    <a:pt x="5055870" y="3773170"/>
                  </a:cubicBezTo>
                  <a:cubicBezTo>
                    <a:pt x="5074920" y="3802380"/>
                    <a:pt x="5081270" y="3821430"/>
                    <a:pt x="5092700" y="3853180"/>
                  </a:cubicBezTo>
                  <a:cubicBezTo>
                    <a:pt x="5107940" y="3896360"/>
                    <a:pt x="5121910" y="3947160"/>
                    <a:pt x="5133340" y="4011930"/>
                  </a:cubicBezTo>
                  <a:cubicBezTo>
                    <a:pt x="5151120" y="4112260"/>
                    <a:pt x="5175250" y="4312920"/>
                    <a:pt x="5170170" y="4399280"/>
                  </a:cubicBezTo>
                  <a:cubicBezTo>
                    <a:pt x="5166360" y="4442460"/>
                    <a:pt x="5163820" y="4470400"/>
                    <a:pt x="5147310" y="4497070"/>
                  </a:cubicBezTo>
                  <a:cubicBezTo>
                    <a:pt x="5129530" y="4523740"/>
                    <a:pt x="5096510" y="4540250"/>
                    <a:pt x="5064760" y="4558030"/>
                  </a:cubicBezTo>
                  <a:cubicBezTo>
                    <a:pt x="5025390" y="4580890"/>
                    <a:pt x="4984750" y="4596130"/>
                    <a:pt x="4926330" y="4617720"/>
                  </a:cubicBezTo>
                  <a:cubicBezTo>
                    <a:pt x="4827270" y="4653280"/>
                    <a:pt x="4630420" y="4710430"/>
                    <a:pt x="4523740" y="4735830"/>
                  </a:cubicBezTo>
                  <a:cubicBezTo>
                    <a:pt x="4455160" y="4751070"/>
                    <a:pt x="4420870" y="4757420"/>
                    <a:pt x="4352290" y="4763770"/>
                  </a:cubicBezTo>
                  <a:cubicBezTo>
                    <a:pt x="4248150" y="4775200"/>
                    <a:pt x="4085590" y="4770120"/>
                    <a:pt x="3963670" y="4779010"/>
                  </a:cubicBezTo>
                  <a:cubicBezTo>
                    <a:pt x="3851910" y="4787900"/>
                    <a:pt x="3774440" y="4808220"/>
                    <a:pt x="3644900" y="4814570"/>
                  </a:cubicBezTo>
                  <a:cubicBezTo>
                    <a:pt x="3448050" y="4822190"/>
                    <a:pt x="3108960" y="4796790"/>
                    <a:pt x="2891790" y="4795520"/>
                  </a:cubicBezTo>
                  <a:cubicBezTo>
                    <a:pt x="2727960" y="4794250"/>
                    <a:pt x="2569210" y="4806950"/>
                    <a:pt x="2457450" y="4800600"/>
                  </a:cubicBezTo>
                  <a:cubicBezTo>
                    <a:pt x="2386330" y="4796790"/>
                    <a:pt x="2327910" y="4795520"/>
                    <a:pt x="2283460" y="4780280"/>
                  </a:cubicBezTo>
                  <a:cubicBezTo>
                    <a:pt x="2250440" y="4770120"/>
                    <a:pt x="2225040" y="4754880"/>
                    <a:pt x="2204720" y="4734560"/>
                  </a:cubicBezTo>
                  <a:cubicBezTo>
                    <a:pt x="2185670" y="4714240"/>
                    <a:pt x="2176780" y="4690110"/>
                    <a:pt x="2166620" y="4657090"/>
                  </a:cubicBezTo>
                  <a:cubicBezTo>
                    <a:pt x="2150110" y="4608830"/>
                    <a:pt x="2142490" y="4546600"/>
                    <a:pt x="2132330" y="4467860"/>
                  </a:cubicBezTo>
                  <a:cubicBezTo>
                    <a:pt x="2115820" y="4339590"/>
                    <a:pt x="2117090" y="4081780"/>
                    <a:pt x="2091690" y="3958590"/>
                  </a:cubicBezTo>
                  <a:cubicBezTo>
                    <a:pt x="2075180" y="3883660"/>
                    <a:pt x="2057400" y="3823970"/>
                    <a:pt x="2030730" y="3783330"/>
                  </a:cubicBezTo>
                  <a:cubicBezTo>
                    <a:pt x="2011680" y="3754120"/>
                    <a:pt x="1988820" y="3737610"/>
                    <a:pt x="1963420" y="3721100"/>
                  </a:cubicBezTo>
                  <a:cubicBezTo>
                    <a:pt x="1938020" y="3704590"/>
                    <a:pt x="1911350" y="3691890"/>
                    <a:pt x="1879600" y="3684270"/>
                  </a:cubicBezTo>
                  <a:cubicBezTo>
                    <a:pt x="1842770" y="3675380"/>
                    <a:pt x="1813560" y="3679190"/>
                    <a:pt x="1755140" y="3677920"/>
                  </a:cubicBezTo>
                  <a:cubicBezTo>
                    <a:pt x="1616710" y="3672840"/>
                    <a:pt x="1245870" y="3671570"/>
                    <a:pt x="1054100" y="3672840"/>
                  </a:cubicBezTo>
                  <a:cubicBezTo>
                    <a:pt x="920750" y="3674110"/>
                    <a:pt x="829310" y="3671570"/>
                    <a:pt x="715010" y="3681730"/>
                  </a:cubicBezTo>
                  <a:cubicBezTo>
                    <a:pt x="596900" y="3693160"/>
                    <a:pt x="438150" y="3742690"/>
                    <a:pt x="359410" y="3740150"/>
                  </a:cubicBezTo>
                  <a:cubicBezTo>
                    <a:pt x="318770" y="3738880"/>
                    <a:pt x="298450" y="3736340"/>
                    <a:pt x="267970" y="3719830"/>
                  </a:cubicBezTo>
                  <a:cubicBezTo>
                    <a:pt x="227330" y="3698240"/>
                    <a:pt x="177800" y="3641090"/>
                    <a:pt x="147320" y="3602990"/>
                  </a:cubicBezTo>
                  <a:cubicBezTo>
                    <a:pt x="123190" y="3573780"/>
                    <a:pt x="104140" y="3548380"/>
                    <a:pt x="90170" y="3516630"/>
                  </a:cubicBezTo>
                  <a:cubicBezTo>
                    <a:pt x="76200" y="3484880"/>
                    <a:pt x="71120" y="3467100"/>
                    <a:pt x="64770" y="3412490"/>
                  </a:cubicBezTo>
                  <a:cubicBezTo>
                    <a:pt x="44450" y="3233420"/>
                    <a:pt x="77470" y="2631440"/>
                    <a:pt x="76200" y="2227580"/>
                  </a:cubicBezTo>
                  <a:cubicBezTo>
                    <a:pt x="74930" y="1803400"/>
                    <a:pt x="16510" y="1083310"/>
                    <a:pt x="54610" y="923290"/>
                  </a:cubicBezTo>
                  <a:cubicBezTo>
                    <a:pt x="64770" y="885190"/>
                    <a:pt x="73660" y="869950"/>
                    <a:pt x="90170" y="857250"/>
                  </a:cubicBezTo>
                  <a:cubicBezTo>
                    <a:pt x="104140" y="845820"/>
                    <a:pt x="124460" y="842010"/>
                    <a:pt x="139700" y="843280"/>
                  </a:cubicBezTo>
                  <a:cubicBezTo>
                    <a:pt x="156210" y="844550"/>
                    <a:pt x="175260" y="852170"/>
                    <a:pt x="187960" y="862330"/>
                  </a:cubicBezTo>
                  <a:cubicBezTo>
                    <a:pt x="200660" y="872490"/>
                    <a:pt x="212090" y="889000"/>
                    <a:pt x="214630" y="906780"/>
                  </a:cubicBezTo>
                  <a:cubicBezTo>
                    <a:pt x="217170" y="927100"/>
                    <a:pt x="207010" y="962660"/>
                    <a:pt x="194310" y="979170"/>
                  </a:cubicBezTo>
                  <a:cubicBezTo>
                    <a:pt x="184150" y="993140"/>
                    <a:pt x="165100" y="1000760"/>
                    <a:pt x="148590" y="1003300"/>
                  </a:cubicBezTo>
                  <a:cubicBezTo>
                    <a:pt x="133350" y="1005840"/>
                    <a:pt x="113030" y="1004570"/>
                    <a:pt x="97790" y="995680"/>
                  </a:cubicBezTo>
                  <a:cubicBezTo>
                    <a:pt x="80010" y="984250"/>
                    <a:pt x="58420" y="955040"/>
                    <a:pt x="55880" y="932180"/>
                  </a:cubicBezTo>
                  <a:cubicBezTo>
                    <a:pt x="53340" y="910590"/>
                    <a:pt x="68580" y="877570"/>
                    <a:pt x="83820" y="862330"/>
                  </a:cubicBezTo>
                  <a:cubicBezTo>
                    <a:pt x="95250" y="849630"/>
                    <a:pt x="115570" y="844550"/>
                    <a:pt x="130810" y="843280"/>
                  </a:cubicBezTo>
                  <a:cubicBezTo>
                    <a:pt x="147320" y="842010"/>
                    <a:pt x="167640" y="845820"/>
                    <a:pt x="181610" y="857250"/>
                  </a:cubicBezTo>
                  <a:cubicBezTo>
                    <a:pt x="196850" y="869950"/>
                    <a:pt x="205740" y="883920"/>
                    <a:pt x="215900" y="923290"/>
                  </a:cubicBezTo>
                  <a:cubicBezTo>
                    <a:pt x="274320" y="1153160"/>
                    <a:pt x="219710" y="3111500"/>
                    <a:pt x="229870" y="3361690"/>
                  </a:cubicBezTo>
                  <a:cubicBezTo>
                    <a:pt x="232410" y="3407410"/>
                    <a:pt x="227330" y="3412490"/>
                    <a:pt x="237490" y="3441700"/>
                  </a:cubicBezTo>
                  <a:cubicBezTo>
                    <a:pt x="251460" y="3483610"/>
                    <a:pt x="294640" y="3563620"/>
                    <a:pt x="332740" y="3582670"/>
                  </a:cubicBezTo>
                  <a:cubicBezTo>
                    <a:pt x="359410" y="3596640"/>
                    <a:pt x="386080" y="3585210"/>
                    <a:pt x="422910" y="3580130"/>
                  </a:cubicBezTo>
                  <a:cubicBezTo>
                    <a:pt x="477520" y="3573780"/>
                    <a:pt x="562610" y="3547110"/>
                    <a:pt x="629920" y="3535680"/>
                  </a:cubicBezTo>
                  <a:cubicBezTo>
                    <a:pt x="693420" y="3526790"/>
                    <a:pt x="730250" y="3522980"/>
                    <a:pt x="815340" y="3519170"/>
                  </a:cubicBezTo>
                  <a:cubicBezTo>
                    <a:pt x="1008380" y="3509010"/>
                    <a:pt x="1555750" y="3498850"/>
                    <a:pt x="1758950" y="3510280"/>
                  </a:cubicBezTo>
                  <a:cubicBezTo>
                    <a:pt x="1855470" y="3515360"/>
                    <a:pt x="1916430" y="3517900"/>
                    <a:pt x="1972310" y="3535680"/>
                  </a:cubicBezTo>
                  <a:cubicBezTo>
                    <a:pt x="2011680" y="3549650"/>
                    <a:pt x="2038350" y="3569970"/>
                    <a:pt x="2068830" y="3591560"/>
                  </a:cubicBezTo>
                  <a:cubicBezTo>
                    <a:pt x="2098040" y="3611880"/>
                    <a:pt x="2124710" y="3632200"/>
                    <a:pt x="2147570" y="3663950"/>
                  </a:cubicBezTo>
                  <a:cubicBezTo>
                    <a:pt x="2176780" y="3702050"/>
                    <a:pt x="2204720" y="3761740"/>
                    <a:pt x="2222500" y="3808730"/>
                  </a:cubicBezTo>
                  <a:cubicBezTo>
                    <a:pt x="2237740" y="3850640"/>
                    <a:pt x="2245360" y="3881120"/>
                    <a:pt x="2254250" y="3929380"/>
                  </a:cubicBezTo>
                  <a:cubicBezTo>
                    <a:pt x="2268220" y="3999230"/>
                    <a:pt x="2278380" y="4098290"/>
                    <a:pt x="2287270" y="4193540"/>
                  </a:cubicBezTo>
                  <a:cubicBezTo>
                    <a:pt x="2297430" y="4304030"/>
                    <a:pt x="2291080" y="4476750"/>
                    <a:pt x="2310130" y="4551680"/>
                  </a:cubicBezTo>
                  <a:cubicBezTo>
                    <a:pt x="2319020" y="4588510"/>
                    <a:pt x="2313940" y="4608830"/>
                    <a:pt x="2345690" y="4630420"/>
                  </a:cubicBezTo>
                  <a:cubicBezTo>
                    <a:pt x="2448560" y="4700270"/>
                    <a:pt x="3040380" y="4669790"/>
                    <a:pt x="3299460" y="4672330"/>
                  </a:cubicBezTo>
                  <a:cubicBezTo>
                    <a:pt x="3479800" y="4673600"/>
                    <a:pt x="3634740" y="4669790"/>
                    <a:pt x="3755390" y="4659630"/>
                  </a:cubicBezTo>
                  <a:cubicBezTo>
                    <a:pt x="3835400" y="4653280"/>
                    <a:pt x="3877310" y="4640580"/>
                    <a:pt x="3954780" y="4632960"/>
                  </a:cubicBezTo>
                  <a:cubicBezTo>
                    <a:pt x="4061460" y="4622800"/>
                    <a:pt x="4221480" y="4629150"/>
                    <a:pt x="4331970" y="4613910"/>
                  </a:cubicBezTo>
                  <a:cubicBezTo>
                    <a:pt x="4419600" y="4602480"/>
                    <a:pt x="4483100" y="4585970"/>
                    <a:pt x="4565650" y="4563110"/>
                  </a:cubicBezTo>
                  <a:cubicBezTo>
                    <a:pt x="4658360" y="4536440"/>
                    <a:pt x="4781550" y="4494530"/>
                    <a:pt x="4861560" y="4462780"/>
                  </a:cubicBezTo>
                  <a:cubicBezTo>
                    <a:pt x="4917440" y="4441190"/>
                    <a:pt x="4974590" y="4443730"/>
                    <a:pt x="4999990" y="4399280"/>
                  </a:cubicBezTo>
                  <a:cubicBezTo>
                    <a:pt x="5040630" y="4328160"/>
                    <a:pt x="4977130" y="4088130"/>
                    <a:pt x="4961890" y="4004310"/>
                  </a:cubicBezTo>
                  <a:cubicBezTo>
                    <a:pt x="4954270" y="3963670"/>
                    <a:pt x="4947920" y="3944620"/>
                    <a:pt x="4937760" y="3915410"/>
                  </a:cubicBezTo>
                  <a:cubicBezTo>
                    <a:pt x="4926330" y="3884930"/>
                    <a:pt x="4913630" y="3851910"/>
                    <a:pt x="4894580" y="3825240"/>
                  </a:cubicBezTo>
                  <a:cubicBezTo>
                    <a:pt x="4875530" y="3797300"/>
                    <a:pt x="4848860" y="3771900"/>
                    <a:pt x="4826000" y="3750310"/>
                  </a:cubicBezTo>
                  <a:cubicBezTo>
                    <a:pt x="4804410" y="3731260"/>
                    <a:pt x="4794250" y="3721100"/>
                    <a:pt x="4759960" y="3702050"/>
                  </a:cubicBezTo>
                  <a:cubicBezTo>
                    <a:pt x="4673600" y="3656330"/>
                    <a:pt x="4434840" y="3589020"/>
                    <a:pt x="4269740" y="3514090"/>
                  </a:cubicBezTo>
                  <a:cubicBezTo>
                    <a:pt x="4091940" y="3431540"/>
                    <a:pt x="3879850" y="3327400"/>
                    <a:pt x="3729990" y="3221990"/>
                  </a:cubicBezTo>
                  <a:cubicBezTo>
                    <a:pt x="3608070" y="3134360"/>
                    <a:pt x="3539490" y="3018790"/>
                    <a:pt x="3423920" y="2945130"/>
                  </a:cubicBezTo>
                  <a:cubicBezTo>
                    <a:pt x="3304540" y="2867660"/>
                    <a:pt x="3148330" y="2814320"/>
                    <a:pt x="3025140" y="2771140"/>
                  </a:cubicBezTo>
                  <a:cubicBezTo>
                    <a:pt x="2922270" y="2735580"/>
                    <a:pt x="2816860" y="2720340"/>
                    <a:pt x="2736850" y="2694940"/>
                  </a:cubicBezTo>
                  <a:cubicBezTo>
                    <a:pt x="2678430" y="2675890"/>
                    <a:pt x="2641600" y="2667000"/>
                    <a:pt x="2588260" y="2636520"/>
                  </a:cubicBezTo>
                  <a:cubicBezTo>
                    <a:pt x="2515870" y="2595880"/>
                    <a:pt x="2397760" y="2510790"/>
                    <a:pt x="2350770" y="2453640"/>
                  </a:cubicBezTo>
                  <a:cubicBezTo>
                    <a:pt x="2321560" y="2418080"/>
                    <a:pt x="2308860" y="2401570"/>
                    <a:pt x="2298700" y="2352040"/>
                  </a:cubicBezTo>
                  <a:cubicBezTo>
                    <a:pt x="2274570" y="2236470"/>
                    <a:pt x="2313940" y="1936750"/>
                    <a:pt x="2329180" y="1755140"/>
                  </a:cubicBezTo>
                  <a:cubicBezTo>
                    <a:pt x="2343150" y="1602740"/>
                    <a:pt x="2373630" y="1438910"/>
                    <a:pt x="2381250" y="1336040"/>
                  </a:cubicBezTo>
                  <a:cubicBezTo>
                    <a:pt x="2386330" y="1276350"/>
                    <a:pt x="2387600" y="1244600"/>
                    <a:pt x="2385060" y="1193800"/>
                  </a:cubicBezTo>
                  <a:cubicBezTo>
                    <a:pt x="2382520" y="1135380"/>
                    <a:pt x="2372360" y="1054100"/>
                    <a:pt x="2364740" y="1003300"/>
                  </a:cubicBezTo>
                  <a:cubicBezTo>
                    <a:pt x="2358390" y="967740"/>
                    <a:pt x="2360930" y="951230"/>
                    <a:pt x="2344420" y="915670"/>
                  </a:cubicBezTo>
                  <a:cubicBezTo>
                    <a:pt x="2307590" y="838200"/>
                    <a:pt x="2169160" y="702310"/>
                    <a:pt x="2096770" y="593090"/>
                  </a:cubicBezTo>
                  <a:cubicBezTo>
                    <a:pt x="2028190" y="488950"/>
                    <a:pt x="1969770" y="341630"/>
                    <a:pt x="1917700" y="276860"/>
                  </a:cubicBezTo>
                  <a:cubicBezTo>
                    <a:pt x="1891030" y="242570"/>
                    <a:pt x="1869440" y="226060"/>
                    <a:pt x="1844040" y="208280"/>
                  </a:cubicBezTo>
                  <a:cubicBezTo>
                    <a:pt x="1819910" y="191770"/>
                    <a:pt x="1797050" y="177800"/>
                    <a:pt x="1771650" y="171450"/>
                  </a:cubicBezTo>
                  <a:cubicBezTo>
                    <a:pt x="1743710" y="163830"/>
                    <a:pt x="1714500" y="165100"/>
                    <a:pt x="1681480" y="170180"/>
                  </a:cubicBezTo>
                  <a:cubicBezTo>
                    <a:pt x="1638300" y="177800"/>
                    <a:pt x="1600200" y="193040"/>
                    <a:pt x="1534160" y="222250"/>
                  </a:cubicBezTo>
                  <a:cubicBezTo>
                    <a:pt x="1385570" y="287020"/>
                    <a:pt x="1036320" y="473710"/>
                    <a:pt x="833120" y="588010"/>
                  </a:cubicBezTo>
                  <a:cubicBezTo>
                    <a:pt x="671830" y="679450"/>
                    <a:pt x="537210" y="773430"/>
                    <a:pt x="405130" y="848360"/>
                  </a:cubicBezTo>
                  <a:cubicBezTo>
                    <a:pt x="295910" y="911860"/>
                    <a:pt x="158750" y="1002030"/>
                    <a:pt x="97790" y="1014730"/>
                  </a:cubicBezTo>
                  <a:cubicBezTo>
                    <a:pt x="73660" y="1019810"/>
                    <a:pt x="58420" y="1017270"/>
                    <a:pt x="43180" y="1010920"/>
                  </a:cubicBezTo>
                  <a:cubicBezTo>
                    <a:pt x="27940" y="1003300"/>
                    <a:pt x="12700" y="986790"/>
                    <a:pt x="6350" y="971550"/>
                  </a:cubicBezTo>
                  <a:cubicBezTo>
                    <a:pt x="0" y="956310"/>
                    <a:pt x="0" y="933450"/>
                    <a:pt x="5080" y="916940"/>
                  </a:cubicBezTo>
                  <a:cubicBezTo>
                    <a:pt x="10160" y="901700"/>
                    <a:pt x="39370" y="876300"/>
                    <a:pt x="39370" y="876300"/>
                  </a:cubicBezTo>
                </a:path>
              </a:pathLst>
            </a:custGeom>
            <a:solidFill>
              <a:srgbClr val="9747FF"/>
            </a:solidFill>
            <a:ln cap="sq">
              <a:noFill/>
              <a:prstDash val="solid"/>
              <a:miter/>
            </a:ln>
          </p:spPr>
        </p:sp>
      </p:grpSp>
      <p:sp>
        <p:nvSpPr>
          <p:cNvPr name="TextBox 9" id="9"/>
          <p:cNvSpPr txBox="true"/>
          <p:nvPr/>
        </p:nvSpPr>
        <p:spPr>
          <a:xfrm rot="0">
            <a:off x="8986602" y="5692060"/>
            <a:ext cx="3101221" cy="864448"/>
          </a:xfrm>
          <a:prstGeom prst="rect">
            <a:avLst/>
          </a:prstGeom>
        </p:spPr>
        <p:txBody>
          <a:bodyPr anchor="t" rtlCol="false" tIns="0" lIns="0" bIns="0" rIns="0">
            <a:spAutoFit/>
          </a:bodyPr>
          <a:lstStyle/>
          <a:p>
            <a:pPr algn="l">
              <a:lnSpc>
                <a:spcPts val="2796"/>
              </a:lnSpc>
            </a:pPr>
            <a:r>
              <a:rPr lang="en-US" sz="2565">
                <a:solidFill>
                  <a:srgbClr val="000000"/>
                </a:solidFill>
                <a:latin typeface="Archivo Black"/>
              </a:rPr>
              <a:t>Phase 1&amp;2</a:t>
            </a:r>
          </a:p>
          <a:p>
            <a:pPr algn="l">
              <a:lnSpc>
                <a:spcPts val="1962"/>
              </a:lnSpc>
            </a:pPr>
            <a:r>
              <a:rPr lang="en-US" sz="1800">
                <a:solidFill>
                  <a:srgbClr val="000000"/>
                </a:solidFill>
                <a:latin typeface="Cooper Hewitt Italics"/>
              </a:rPr>
              <a:t>Thamesmead East</a:t>
            </a:r>
          </a:p>
          <a:p>
            <a:pPr algn="l">
              <a:lnSpc>
                <a:spcPts val="1962"/>
              </a:lnSpc>
            </a:pPr>
            <a:r>
              <a:rPr lang="en-US" sz="1800">
                <a:solidFill>
                  <a:srgbClr val="000000"/>
                </a:solidFill>
                <a:latin typeface="Cooper Hewitt Italics"/>
              </a:rPr>
              <a:t>Bexley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491223" y="-423863"/>
            <a:ext cx="19153345" cy="10931852"/>
          </a:xfrm>
          <a:custGeom>
            <a:avLst/>
            <a:gdLst/>
            <a:ahLst/>
            <a:cxnLst/>
            <a:rect r="r" b="b" t="t" l="l"/>
            <a:pathLst>
              <a:path h="10931852" w="19153345">
                <a:moveTo>
                  <a:pt x="0" y="0"/>
                </a:moveTo>
                <a:lnTo>
                  <a:pt x="19153345" y="0"/>
                </a:lnTo>
                <a:lnTo>
                  <a:pt x="19153345" y="10931852"/>
                </a:lnTo>
                <a:lnTo>
                  <a:pt x="0" y="10931852"/>
                </a:lnTo>
                <a:lnTo>
                  <a:pt x="0" y="0"/>
                </a:lnTo>
                <a:close/>
              </a:path>
            </a:pathLst>
          </a:custGeom>
          <a:blipFill>
            <a:blip r:embed="rId2"/>
            <a:stretch>
              <a:fillRect l="-4891" t="0" r="-5502" b="-19602"/>
            </a:stretch>
          </a:blipFill>
        </p:spPr>
      </p:sp>
      <p:sp>
        <p:nvSpPr>
          <p:cNvPr name="TextBox 3" id="3"/>
          <p:cNvSpPr txBox="true"/>
          <p:nvPr/>
        </p:nvSpPr>
        <p:spPr>
          <a:xfrm rot="0">
            <a:off x="512678" y="2682822"/>
            <a:ext cx="16183507" cy="7879253"/>
          </a:xfrm>
          <a:prstGeom prst="rect">
            <a:avLst/>
          </a:prstGeom>
        </p:spPr>
        <p:txBody>
          <a:bodyPr anchor="t" rtlCol="false" tIns="0" lIns="0" bIns="0" rIns="0">
            <a:spAutoFit/>
          </a:bodyPr>
          <a:lstStyle/>
          <a:p>
            <a:pPr algn="l" marL="887819" indent="-443910" lvl="1">
              <a:lnSpc>
                <a:spcPts val="5757"/>
              </a:lnSpc>
              <a:buFont typeface="Arial"/>
              <a:buChar char="•"/>
            </a:pPr>
            <a:r>
              <a:rPr lang="en-US" sz="4112">
                <a:solidFill>
                  <a:srgbClr val="000000"/>
                </a:solidFill>
                <a:latin typeface="IBM Plex Sans"/>
              </a:rPr>
              <a:t>45,000+ residents</a:t>
            </a:r>
          </a:p>
          <a:p>
            <a:pPr algn="l" marL="887819" indent="-443910" lvl="1">
              <a:lnSpc>
                <a:spcPts val="5757"/>
              </a:lnSpc>
              <a:buFont typeface="Arial"/>
              <a:buChar char="•"/>
            </a:pPr>
            <a:r>
              <a:rPr lang="en-US" sz="4112">
                <a:solidFill>
                  <a:srgbClr val="000000"/>
                </a:solidFill>
                <a:latin typeface="IBM Plex Sans"/>
              </a:rPr>
              <a:t>2011 census found that only 36% of people were in full-time work </a:t>
            </a:r>
          </a:p>
          <a:p>
            <a:pPr algn="l" marL="887819" indent="-443910" lvl="1">
              <a:lnSpc>
                <a:spcPts val="5757"/>
              </a:lnSpc>
              <a:buFont typeface="Arial"/>
              <a:buChar char="•"/>
            </a:pPr>
            <a:r>
              <a:rPr lang="en-US" sz="4112">
                <a:solidFill>
                  <a:srgbClr val="000000"/>
                </a:solidFill>
                <a:latin typeface="IBM Plex Sans"/>
              </a:rPr>
              <a:t>63% of its residents from BAME groups, compared to the London average of 55% </a:t>
            </a:r>
          </a:p>
          <a:p>
            <a:pPr algn="l" marL="887819" indent="-443910" lvl="1">
              <a:lnSpc>
                <a:spcPts val="5757"/>
              </a:lnSpc>
              <a:buFont typeface="Arial"/>
              <a:buChar char="•"/>
            </a:pPr>
            <a:r>
              <a:rPr lang="en-US" sz="4112">
                <a:solidFill>
                  <a:srgbClr val="000000"/>
                </a:solidFill>
                <a:latin typeface="IBM Plex Sans"/>
              </a:rPr>
              <a:t>Home to London’s largest local authority Traveller site, Thistlebrook </a:t>
            </a:r>
          </a:p>
          <a:p>
            <a:pPr algn="l" marL="887819" indent="-443910" lvl="1">
              <a:lnSpc>
                <a:spcPts val="5757"/>
              </a:lnSpc>
              <a:buFont typeface="Arial"/>
              <a:buChar char="•"/>
            </a:pPr>
            <a:r>
              <a:rPr lang="en-US" sz="4112">
                <a:solidFill>
                  <a:srgbClr val="000000"/>
                </a:solidFill>
                <a:latin typeface="IBM Plex Sans"/>
              </a:rPr>
              <a:t>In 2016 HMRC research found that child poverty had reduced in the last five years but is still higher than across London with 21% of children in The Moorings ward living in poverty</a:t>
            </a:r>
          </a:p>
          <a:p>
            <a:pPr algn="l">
              <a:lnSpc>
                <a:spcPts val="5757"/>
              </a:lnSpc>
            </a:pPr>
          </a:p>
        </p:txBody>
      </p:sp>
      <p:sp>
        <p:nvSpPr>
          <p:cNvPr name="TextBox 4" id="4"/>
          <p:cNvSpPr txBox="true"/>
          <p:nvPr/>
        </p:nvSpPr>
        <p:spPr>
          <a:xfrm rot="0">
            <a:off x="205912" y="633093"/>
            <a:ext cx="14208152" cy="1385126"/>
          </a:xfrm>
          <a:prstGeom prst="rect">
            <a:avLst/>
          </a:prstGeom>
        </p:spPr>
        <p:txBody>
          <a:bodyPr anchor="t" rtlCol="false" tIns="0" lIns="0" bIns="0" rIns="0">
            <a:spAutoFit/>
          </a:bodyPr>
          <a:lstStyle/>
          <a:p>
            <a:pPr algn="ctr">
              <a:lnSpc>
                <a:spcPts val="11364"/>
              </a:lnSpc>
              <a:spcBef>
                <a:spcPct val="0"/>
              </a:spcBef>
            </a:pPr>
            <a:r>
              <a:rPr lang="en-US" sz="8117">
                <a:solidFill>
                  <a:srgbClr val="000000"/>
                </a:solidFill>
                <a:latin typeface="Archivo Black"/>
              </a:rPr>
              <a:t>Socioeconomic profile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CD0FF"/>
        </a:solidFill>
      </p:bgPr>
    </p:bg>
    <p:spTree>
      <p:nvGrpSpPr>
        <p:cNvPr id="1" name=""/>
        <p:cNvGrpSpPr/>
        <p:nvPr/>
      </p:nvGrpSpPr>
      <p:grpSpPr>
        <a:xfrm>
          <a:off x="0" y="0"/>
          <a:ext cx="0" cy="0"/>
          <a:chOff x="0" y="0"/>
          <a:chExt cx="0" cy="0"/>
        </a:xfrm>
      </p:grpSpPr>
      <p:sp>
        <p:nvSpPr>
          <p:cNvPr name="Freeform 2" id="2"/>
          <p:cNvSpPr/>
          <p:nvPr/>
        </p:nvSpPr>
        <p:spPr>
          <a:xfrm flipH="false" flipV="false" rot="0">
            <a:off x="1762249" y="1855975"/>
            <a:ext cx="16113642" cy="8027817"/>
          </a:xfrm>
          <a:custGeom>
            <a:avLst/>
            <a:gdLst/>
            <a:ahLst/>
            <a:cxnLst/>
            <a:rect r="r" b="b" t="t" l="l"/>
            <a:pathLst>
              <a:path h="8027817" w="16113642">
                <a:moveTo>
                  <a:pt x="0" y="0"/>
                </a:moveTo>
                <a:lnTo>
                  <a:pt x="16113643" y="0"/>
                </a:lnTo>
                <a:lnTo>
                  <a:pt x="16113643" y="8027817"/>
                </a:lnTo>
                <a:lnTo>
                  <a:pt x="0" y="8027817"/>
                </a:lnTo>
                <a:lnTo>
                  <a:pt x="0" y="0"/>
                </a:lnTo>
                <a:close/>
              </a:path>
            </a:pathLst>
          </a:custGeom>
          <a:blipFill>
            <a:blip r:embed="rId2"/>
            <a:stretch>
              <a:fillRect l="0" t="-15663" r="0" b="0"/>
            </a:stretch>
          </a:blipFill>
        </p:spPr>
      </p:sp>
      <p:sp>
        <p:nvSpPr>
          <p:cNvPr name="TextBox 3" id="3"/>
          <p:cNvSpPr txBox="true"/>
          <p:nvPr/>
        </p:nvSpPr>
        <p:spPr>
          <a:xfrm rot="0">
            <a:off x="748829" y="561884"/>
            <a:ext cx="11076663" cy="1874473"/>
          </a:xfrm>
          <a:prstGeom prst="rect">
            <a:avLst/>
          </a:prstGeom>
        </p:spPr>
        <p:txBody>
          <a:bodyPr anchor="t" rtlCol="false" tIns="0" lIns="0" bIns="0" rIns="0">
            <a:spAutoFit/>
          </a:bodyPr>
          <a:lstStyle/>
          <a:p>
            <a:pPr algn="l">
              <a:lnSpc>
                <a:spcPts val="8554"/>
              </a:lnSpc>
            </a:pPr>
            <a:r>
              <a:rPr lang="en-US" sz="7848">
                <a:solidFill>
                  <a:srgbClr val="000000"/>
                </a:solidFill>
                <a:latin typeface="Archivo Black"/>
              </a:rPr>
              <a:t>Phase 1&amp;2</a:t>
            </a:r>
          </a:p>
          <a:p>
            <a:pPr algn="l">
              <a:lnSpc>
                <a:spcPts val="6004"/>
              </a:lnSpc>
            </a:pPr>
            <a:r>
              <a:rPr lang="en-US" sz="5508">
                <a:solidFill>
                  <a:srgbClr val="000000"/>
                </a:solidFill>
                <a:latin typeface="Cooper Hewitt Italics"/>
              </a:rPr>
              <a:t>Thamesmead East, Bexley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DAGH9UHgWsE</dc:identifier>
  <dcterms:modified xsi:type="dcterms:W3CDTF">2011-08-01T06:04:30Z</dcterms:modified>
  <cp:revision>1</cp:revision>
  <dc:title>Copy of Thamesmead Presentation</dc:title>
</cp:coreProperties>
</file>